
<file path=[Content_Types].xml><?xml version="1.0" encoding="utf-8"?>
<Types xmlns="http://schemas.openxmlformats.org/package/2006/content-types">
  <Default Extension="emf" ContentType="image/x-emf"/>
  <Default Extension="gif" ContentType="video/unknown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4"/>
    <p:sldMasterId id="2147483699" r:id="rId5"/>
    <p:sldMasterId id="2147483675" r:id="rId6"/>
  </p:sldMasterIdLst>
  <p:notesMasterIdLst>
    <p:notesMasterId r:id="rId81"/>
  </p:notesMasterIdLst>
  <p:sldIdLst>
    <p:sldId id="265" r:id="rId7"/>
    <p:sldId id="271" r:id="rId8"/>
    <p:sldId id="1531" r:id="rId9"/>
    <p:sldId id="3751" r:id="rId10"/>
    <p:sldId id="10224" r:id="rId11"/>
    <p:sldId id="3749" r:id="rId12"/>
    <p:sldId id="3850" r:id="rId13"/>
    <p:sldId id="3787" r:id="rId14"/>
    <p:sldId id="3750" r:id="rId15"/>
    <p:sldId id="3812" r:id="rId16"/>
    <p:sldId id="3783" r:id="rId17"/>
    <p:sldId id="3752" r:id="rId18"/>
    <p:sldId id="3760" r:id="rId19"/>
    <p:sldId id="3851" r:id="rId20"/>
    <p:sldId id="3852" r:id="rId21"/>
    <p:sldId id="3803" r:id="rId22"/>
    <p:sldId id="3804" r:id="rId23"/>
    <p:sldId id="3797" r:id="rId24"/>
    <p:sldId id="3853" r:id="rId25"/>
    <p:sldId id="3813" r:id="rId26"/>
    <p:sldId id="3759" r:id="rId27"/>
    <p:sldId id="3823" r:id="rId28"/>
    <p:sldId id="3814" r:id="rId29"/>
    <p:sldId id="3761" r:id="rId30"/>
    <p:sldId id="3802" r:id="rId31"/>
    <p:sldId id="3827" r:id="rId32"/>
    <p:sldId id="3824" r:id="rId33"/>
    <p:sldId id="3784" r:id="rId34"/>
    <p:sldId id="3753" r:id="rId35"/>
    <p:sldId id="3817" r:id="rId36"/>
    <p:sldId id="3774" r:id="rId37"/>
    <p:sldId id="3771" r:id="rId38"/>
    <p:sldId id="3772" r:id="rId39"/>
    <p:sldId id="3773" r:id="rId40"/>
    <p:sldId id="3816" r:id="rId41"/>
    <p:sldId id="3763" r:id="rId42"/>
    <p:sldId id="3794" r:id="rId43"/>
    <p:sldId id="3795" r:id="rId44"/>
    <p:sldId id="3815" r:id="rId45"/>
    <p:sldId id="3762" r:id="rId46"/>
    <p:sldId id="3789" r:id="rId47"/>
    <p:sldId id="3790" r:id="rId48"/>
    <p:sldId id="10214" r:id="rId49"/>
    <p:sldId id="10211" r:id="rId50"/>
    <p:sldId id="10216" r:id="rId51"/>
    <p:sldId id="10215" r:id="rId52"/>
    <p:sldId id="10213" r:id="rId53"/>
    <p:sldId id="3835" r:id="rId54"/>
    <p:sldId id="3831" r:id="rId55"/>
    <p:sldId id="3833" r:id="rId56"/>
    <p:sldId id="3832" r:id="rId57"/>
    <p:sldId id="3785" r:id="rId58"/>
    <p:sldId id="3754" r:id="rId59"/>
    <p:sldId id="3819" r:id="rId60"/>
    <p:sldId id="3779" r:id="rId61"/>
    <p:sldId id="3780" r:id="rId62"/>
    <p:sldId id="3781" r:id="rId63"/>
    <p:sldId id="3782" r:id="rId64"/>
    <p:sldId id="3820" r:id="rId65"/>
    <p:sldId id="3776" r:id="rId66"/>
    <p:sldId id="3769" r:id="rId67"/>
    <p:sldId id="3777" r:id="rId68"/>
    <p:sldId id="10218" r:id="rId69"/>
    <p:sldId id="10217" r:id="rId70"/>
    <p:sldId id="10219" r:id="rId71"/>
    <p:sldId id="10221" r:id="rId72"/>
    <p:sldId id="10223" r:id="rId73"/>
    <p:sldId id="10220" r:id="rId74"/>
    <p:sldId id="10222" r:id="rId75"/>
    <p:sldId id="3758" r:id="rId76"/>
    <p:sldId id="3828" r:id="rId77"/>
    <p:sldId id="3829" r:id="rId78"/>
    <p:sldId id="270" r:id="rId79"/>
    <p:sldId id="266" r:id="rId8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B5FE"/>
    <a:srgbClr val="80B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574B71-7171-43D6-979A-F492EB998FC9}" v="3" dt="2019-10-23T07:21:50.6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2983" autoAdjust="0"/>
  </p:normalViewPr>
  <p:slideViewPr>
    <p:cSldViewPr snapToGrid="0">
      <p:cViewPr varScale="1">
        <p:scale>
          <a:sx n="78" d="100"/>
          <a:sy n="78" d="100"/>
        </p:scale>
        <p:origin x="411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theme" Target="theme/theme1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slide" Target="slides/slide7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slide" Target="slides/slide74.xml"/><Relationship Id="rId85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81" Type="http://schemas.openxmlformats.org/officeDocument/2006/relationships/notesMaster" Target="notesMasters/notesMaster1.xml"/><Relationship Id="rId86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customXml" Target="../customXml/item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microsoft.com/office/2015/10/relationships/revisionInfo" Target="revisionInfo.xml"/><Relationship Id="rId61" Type="http://schemas.openxmlformats.org/officeDocument/2006/relationships/slide" Target="slides/slide55.xml"/><Relationship Id="rId8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lin Donoso Martnes" userId="8e6c7bd4-2ce1-48d5-beb7-b5a8166260f8" providerId="ADAL" clId="{C9574B71-7171-43D6-979A-F492EB998FC9}"/>
    <pc:docChg chg="custSel addSld modSld">
      <pc:chgData name="Malin Donoso Martnes" userId="8e6c7bd4-2ce1-48d5-beb7-b5a8166260f8" providerId="ADAL" clId="{C9574B71-7171-43D6-979A-F492EB998FC9}" dt="2019-10-29T10:32:08.905" v="53" actId="20577"/>
      <pc:docMkLst>
        <pc:docMk/>
      </pc:docMkLst>
      <pc:sldChg chg="modSp">
        <pc:chgData name="Malin Donoso Martnes" userId="8e6c7bd4-2ce1-48d5-beb7-b5a8166260f8" providerId="ADAL" clId="{C9574B71-7171-43D6-979A-F492EB998FC9}" dt="2019-10-29T10:32:01.141" v="52" actId="20577"/>
        <pc:sldMkLst>
          <pc:docMk/>
          <pc:sldMk cId="2705340342" sldId="3754"/>
        </pc:sldMkLst>
        <pc:spChg chg="mod">
          <ac:chgData name="Malin Donoso Martnes" userId="8e6c7bd4-2ce1-48d5-beb7-b5a8166260f8" providerId="ADAL" clId="{C9574B71-7171-43D6-979A-F492EB998FC9}" dt="2019-10-29T10:32:01.141" v="52" actId="20577"/>
          <ac:spMkLst>
            <pc:docMk/>
            <pc:sldMk cId="2705340342" sldId="3754"/>
            <ac:spMk id="3" creationId="{3E777810-0B05-487C-B801-FBA197AB4AD1}"/>
          </ac:spMkLst>
        </pc:spChg>
      </pc:sldChg>
      <pc:sldChg chg="modSp">
        <pc:chgData name="Malin Donoso Martnes" userId="8e6c7bd4-2ce1-48d5-beb7-b5a8166260f8" providerId="ADAL" clId="{C9574B71-7171-43D6-979A-F492EB998FC9}" dt="2019-10-29T10:32:08.905" v="53" actId="20577"/>
        <pc:sldMkLst>
          <pc:docMk/>
          <pc:sldMk cId="2259031289" sldId="10218"/>
        </pc:sldMkLst>
        <pc:spChg chg="mod">
          <ac:chgData name="Malin Donoso Martnes" userId="8e6c7bd4-2ce1-48d5-beb7-b5a8166260f8" providerId="ADAL" clId="{C9574B71-7171-43D6-979A-F492EB998FC9}" dt="2019-10-29T10:32:08.905" v="53" actId="20577"/>
          <ac:spMkLst>
            <pc:docMk/>
            <pc:sldMk cId="2259031289" sldId="10218"/>
            <ac:spMk id="2" creationId="{39074A80-6B65-4B78-962C-208A953EF3B4}"/>
          </ac:spMkLst>
        </pc:spChg>
      </pc:sldChg>
      <pc:sldChg chg="delSp modSp add">
        <pc:chgData name="Malin Donoso Martnes" userId="8e6c7bd4-2ce1-48d5-beb7-b5a8166260f8" providerId="ADAL" clId="{C9574B71-7171-43D6-979A-F492EB998FC9}" dt="2019-10-23T07:21:50.612" v="19" actId="207"/>
        <pc:sldMkLst>
          <pc:docMk/>
          <pc:sldMk cId="709327394" sldId="10224"/>
        </pc:sldMkLst>
        <pc:spChg chg="mod">
          <ac:chgData name="Malin Donoso Martnes" userId="8e6c7bd4-2ce1-48d5-beb7-b5a8166260f8" providerId="ADAL" clId="{C9574B71-7171-43D6-979A-F492EB998FC9}" dt="2019-10-23T07:21:50.612" v="19" actId="207"/>
          <ac:spMkLst>
            <pc:docMk/>
            <pc:sldMk cId="709327394" sldId="10224"/>
            <ac:spMk id="2" creationId="{7683E7F2-9517-4D28-9E0D-0F95576240C6}"/>
          </ac:spMkLst>
        </pc:spChg>
        <pc:spChg chg="del">
          <ac:chgData name="Malin Donoso Martnes" userId="8e6c7bd4-2ce1-48d5-beb7-b5a8166260f8" providerId="ADAL" clId="{C9574B71-7171-43D6-979A-F492EB998FC9}" dt="2019-10-23T07:21:16.262" v="1" actId="478"/>
          <ac:spMkLst>
            <pc:docMk/>
            <pc:sldMk cId="709327394" sldId="10224"/>
            <ac:spMk id="3" creationId="{2C5209E6-BF88-4EA6-A920-96AC0A88512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46D1D2-D957-4853-8CAE-E16827B8A985}" type="datetimeFigureOut">
              <a:rPr lang="nb-NO" smtClean="0"/>
              <a:t>29.10.2019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19929B-C277-49E2-81D2-7B3E6938D3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7765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3421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1152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execute on our strategy, we created a unique data system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removes the complexity of disparate systems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tore down the traditional silos of ERP and CRM, bringing them together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fundamental technology shift, set the foundation for Dynamics 365. An engine of intelligent applications that connect customers, products, people, and data. And help us break-down silos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includes marketing, services, sales, operations, finance and talent </a:t>
            </a:r>
          </a:p>
          <a:p>
            <a:pPr marL="171450" lvl="0" indent="-171450" fontAlgn="base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products are infused with data and intelligence, connecting the Dynamics 365 applications with Power BI, Flow and PowerApps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&lt;click&gt;</a:t>
            </a:r>
          </a:p>
          <a:p>
            <a:pPr marL="171450" lvl="0" indent="-171450" fontAlgn="base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Together these products compose our modern, unified, intelligent and adaptable product line</a:t>
            </a:r>
          </a:p>
          <a:p>
            <a:pPr fontAlgn="base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fontAlgn="base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modern we mean mobile…</a:t>
            </a:r>
          </a:p>
          <a:p>
            <a:pPr fontAlgn="base"/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&lt;click&gt;</a:t>
            </a:r>
          </a:p>
          <a:p>
            <a:pPr fontAlgn="base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485906-6796-4522-ACCF-9026669656C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9835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C516B-D6E0-4AB3-BB43-01EBE25CDE1A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72957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system is perfect, there is always this one thing you really wish you had. With the Power Platform you can make it yourself!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10635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Meet Runar Lund, Point </a:t>
            </a:r>
            <a:r>
              <a:rPr lang="en-US" dirty="0" err="1"/>
              <a:t>Takens</a:t>
            </a:r>
            <a:r>
              <a:rPr lang="en-US" dirty="0"/>
              <a:t> do it all and know it all. He gets a lot of questions about everything from everyone. Talent can only solve so much, let’s look at some of the other features and applications that a none developer can create in the Power Platform to help so that Runar gets fewer questions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1167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Simple solution if you don’t need Attract. Saved in CDS or in Excel, could be sent on e-mail. We are setting up our recruiting this way as we speak.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40677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Simple solution if you don’t need Attract. Saved in CDS or in Excel, could be sent on e-mail. We are setting up our recruiting this way as we speak.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64900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Simple solution if you don’t need Attract. Saved in CDS or in Excel, could be sent on e-mail. We are setting up our recruiting this way as we speak.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08043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Simple solution if you don’t need Attract. Saved in CDS or in Excel, could be sent on e-mail. We are setting up our recruiting this way as we speak.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18656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Simple solution if you don’t need Attract. Saved in CDS or in Excel, could be sent on e-mail. We are setting up our recruiting this way as we speak.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4569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37441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you are done with Onboarding, you could have them take a test to see if they have actually done the tasks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33239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16909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companies have an award for the employee of the year, it’s easy to do this with Forms, you can send it out via email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35608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companies have an award for the employee of the year, it’s easy to do this with Forms, you can send it out via email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69324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companies have an award for the employee of the year, it’s easy to do this with Forms, you can send it out via email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59585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companies have an award for the employee of the year, it’s easy to do this with Forms, you can send it out via email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58263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51162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Getting new employees is hard, with an open position you would like to get other employees to refer people they know. With this app it makes it that much easier.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08046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Getting new employees is hard, with an open position you would like to get other employees to refer people they know. With this app it makes it that much easier.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32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06264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Getting new employees is hard, with an open position you would like to get other employees to refer people they know. With this app it makes it that much easier.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33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02803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Getting new employees is hard, with an open position you would like to get other employees to refer people they know. With this app it makes it that much easier.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34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85958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35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51923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39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96159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only App I made from scratch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43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34426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only App I made from scratch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48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77044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54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18236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55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28376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56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907504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57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635997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58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822302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59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240270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Security for your employees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60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743170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Security for your employees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61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269316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Security for your employees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62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84927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63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658248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Security for your employees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64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729605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Security for your employees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65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226572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66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540400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Simple solution if you don’t need Attract. Saved in CDS or in Excel, could be sent on e-mail. We are setting up our recruiting this way as we speak.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67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347120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Security for your employees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68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937965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Security for your employees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76F8-61E2-4B39-B983-8B431C97C12E}" type="slidenum">
              <a:rPr lang="nb-NO" smtClean="0"/>
              <a:t>69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8365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7CC0F64-BA2C-4ED9-85BB-C298960EF2F0}"/>
              </a:ext>
            </a:extLst>
          </p:cNvPr>
          <p:cNvSpPr/>
          <p:nvPr userDrawn="1"/>
        </p:nvSpPr>
        <p:spPr>
          <a:xfrm>
            <a:off x="1" y="1899138"/>
            <a:ext cx="12192000" cy="3226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AD65F8C-1F88-426A-8A31-849C893733F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29377" y="2175819"/>
            <a:ext cx="6970568" cy="269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830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3BA5EA5-7103-45B2-AD4D-5D266F059B4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6841" y="2098714"/>
            <a:ext cx="9144000" cy="2387600"/>
          </a:xfrm>
        </p:spPr>
        <p:txBody>
          <a:bodyPr anchor="ctr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65425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3BA5EA5-7103-45B2-AD4D-5D266F059B4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6841" y="2098714"/>
            <a:ext cx="9144000" cy="2387600"/>
          </a:xfrm>
        </p:spPr>
        <p:txBody>
          <a:bodyPr anchor="ctr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42276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A980290-D9FB-443D-A9F0-1AFC162D28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6841" y="2098714"/>
            <a:ext cx="9144000" cy="2387600"/>
          </a:xfrm>
        </p:spPr>
        <p:txBody>
          <a:bodyPr anchor="ctr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47897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B8F8AB5-FB80-42FF-814A-B6A17F9A609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6841" y="2098714"/>
            <a:ext cx="9144000" cy="2387600"/>
          </a:xfrm>
        </p:spPr>
        <p:txBody>
          <a:bodyPr anchor="ctr" anchorCtr="0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586223E-130A-4F22-838F-FE580AF09E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2121" y="6391932"/>
            <a:ext cx="1036131" cy="40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848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B8F8AB5-FB80-42FF-814A-B6A17F9A609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6841" y="2098714"/>
            <a:ext cx="9144000" cy="2387600"/>
          </a:xfrm>
        </p:spPr>
        <p:txBody>
          <a:bodyPr anchor="ctr" anchorCtr="0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0F869B9-9BD8-48CD-9208-B0CC457626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2121" y="6391932"/>
            <a:ext cx="1036131" cy="40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765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8F98506E-93DF-4090-A03B-911248A63C9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6540" y="3954458"/>
            <a:ext cx="6399213" cy="1830388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3199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86EC0AC-B875-43F2-A021-F2A75E7D51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4702" y="2117165"/>
            <a:ext cx="6401051" cy="1837298"/>
          </a:xfrm>
          <a:noFill/>
        </p:spPr>
        <p:txBody>
          <a:bodyPr lIns="146304" tIns="91440" rIns="146304" bIns="91440" anchor="b" anchorCtr="0"/>
          <a:lstStyle>
            <a:lvl1pPr>
              <a:defRPr sz="5399" spc="-100" baseline="0">
                <a:gradFill>
                  <a:gsLst>
                    <a:gs pos="3030">
                      <a:schemeClr val="tx1"/>
                    </a:gs>
                    <a:gs pos="23000">
                      <a:schemeClr val="tx1"/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036180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CBB7A-0E5D-4C42-9F4B-E1BFE405B7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A24F99-B464-499A-AD3E-BC8CE6A2D8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69161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88FEA-0C3E-456D-855B-59809286B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C366C-25CA-4BCC-B795-01871B81F2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21467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F76AF-411F-41AB-8339-5B450CA7B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754148"/>
            <a:ext cx="10515600" cy="2852737"/>
          </a:xfrm>
        </p:spPr>
        <p:txBody>
          <a:bodyPr anchor="b">
            <a:normAutofit/>
          </a:bodyPr>
          <a:lstStyle>
            <a:lvl1pPr>
              <a:defRPr sz="5400"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10EFAB-4329-4BFF-AC0E-771DC39A0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63387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70780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0F6C4-CFFB-46EA-8A33-105E51B51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2B0912-4736-4055-BA64-3B2157C860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9C4E38-6E55-4ED4-845C-C4B71944A1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135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133E2-6C47-48A9-988D-D20B785BC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071A12-2B17-4EE4-873A-5FE57278C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DBB669-C5AB-46E4-A539-B998F15E3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3F63F7-0B5A-4026-A72B-828412029A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C711BB-AAD2-4A63-95E2-7D342E853D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463944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A0F1F-14A5-4091-A3AD-0C966F9DF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7794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47510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AF935-DC7D-4305-885C-4A16BD868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75D94-4E5E-46DA-A620-E6F5E93BFB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03B566-51A7-42FF-BC11-DE612E3B7B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57323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E9C55-85F1-4EB6-9556-245D515D5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2AC299-C822-4B65-B31D-63F625B4B7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29DCF5-8618-48E3-BF33-09A8E3F7EB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86108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3BA5EA5-7103-45B2-AD4D-5D266F059B4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6841" y="2098714"/>
            <a:ext cx="9144000" cy="2387600"/>
          </a:xfrm>
        </p:spPr>
        <p:txBody>
          <a:bodyPr anchor="ctr" anchorCtr="0"/>
          <a:lstStyle>
            <a:lvl1pPr algn="l">
              <a:defRPr sz="600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398206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B5EFD6-C4A1-45D6-B5DB-3067A14C1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6AE2FEC-F965-4BE8-933E-31965E5C49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F845B8E-5FCD-44EE-A062-D274565AA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266A-BEA7-405C-85FC-FCF05FEBA7AD}" type="datetimeFigureOut">
              <a:rPr lang="nb-NO" smtClean="0"/>
              <a:t>29.10.2019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D70B820-2E52-44B3-811E-8D7CA4C65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36566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0EB26-4929-4DF6-88F4-86BD30B03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84A1E2-FD55-4915-80F8-BF7E83E7C1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0394" y="-1305315"/>
            <a:ext cx="11422999" cy="398335"/>
          </a:xfrm>
          <a:prstGeom prst="rect">
            <a:avLst/>
          </a:prstGeom>
        </p:spPr>
        <p:txBody>
          <a:bodyPr/>
          <a:lstStyle>
            <a:lvl1pPr algn="ctr">
              <a:defRPr sz="1567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998731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19A4A41-3C48-4CE7-8E3A-5402C2008A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9169" y="152399"/>
            <a:ext cx="4310706" cy="647233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4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CF3432F-A00E-4A70-BCF8-A5042E61A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853" y="457199"/>
            <a:ext cx="4858979" cy="5822303"/>
          </a:xfrm>
          <a:prstGeom prst="rect">
            <a:avLst/>
          </a:prstGeom>
        </p:spPr>
        <p:txBody>
          <a:bodyPr anchor="ctr" anchorCtr="0"/>
          <a:lstStyle>
            <a:lvl1pPr>
              <a:defRPr sz="48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324861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A60345A-1697-4A15-9A42-62F2E8B0FCF5}"/>
              </a:ext>
            </a:extLst>
          </p:cNvPr>
          <p:cNvSpPr>
            <a:spLocks noChangeAspect="1"/>
          </p:cNvSpPr>
          <p:nvPr userDrawn="1"/>
        </p:nvSpPr>
        <p:spPr>
          <a:xfrm>
            <a:off x="6027576" y="0"/>
            <a:ext cx="616442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1879F9A-D09A-4F85-B644-D8F7FA305E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9169" y="152399"/>
            <a:ext cx="4310706" cy="647233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4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96F27B2-A882-423A-91C9-6DDDD9CB7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853" y="457199"/>
            <a:ext cx="4858979" cy="5822303"/>
          </a:xfrm>
          <a:prstGeom prst="rect">
            <a:avLst/>
          </a:prstGeom>
        </p:spPr>
        <p:txBody>
          <a:bodyPr anchor="ctr" anchorCtr="0"/>
          <a:lstStyle>
            <a:lvl1pPr>
              <a:defRPr sz="48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789155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 t="-50000" b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19A4A41-3C48-4CE7-8E3A-5402C2008A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9169" y="152399"/>
            <a:ext cx="4310706" cy="647233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4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CF3432F-A00E-4A70-BCF8-A5042E61A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853" y="457199"/>
            <a:ext cx="4858979" cy="5822303"/>
          </a:xfrm>
          <a:prstGeom prst="rect">
            <a:avLst/>
          </a:prstGeom>
        </p:spPr>
        <p:txBody>
          <a:bodyPr anchor="ctr" anchorCtr="0"/>
          <a:lstStyle>
            <a:lvl1pPr>
              <a:defRPr sz="48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702501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lum/>
          </a:blip>
          <a:srcRect/>
          <a:stretch>
            <a:fillRect t="-50000" b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A60345A-1697-4A15-9A42-62F2E8B0FCF5}"/>
              </a:ext>
            </a:extLst>
          </p:cNvPr>
          <p:cNvSpPr>
            <a:spLocks noChangeAspect="1"/>
          </p:cNvSpPr>
          <p:nvPr userDrawn="1"/>
        </p:nvSpPr>
        <p:spPr>
          <a:xfrm>
            <a:off x="6027576" y="0"/>
            <a:ext cx="616442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1879F9A-D09A-4F85-B644-D8F7FA305E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9169" y="152399"/>
            <a:ext cx="4310706" cy="647233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4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96F27B2-A882-423A-91C9-6DDDD9CB7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853" y="457199"/>
            <a:ext cx="4858979" cy="5822303"/>
          </a:xfrm>
          <a:prstGeom prst="rect">
            <a:avLst/>
          </a:prstGeom>
        </p:spPr>
        <p:txBody>
          <a:bodyPr anchor="ctr" anchorCtr="0"/>
          <a:lstStyle>
            <a:lvl1pPr>
              <a:defRPr sz="48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05485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2.svg"/><Relationship Id="rId2" Type="http://schemas.openxmlformats.org/officeDocument/2006/relationships/slideLayout" Target="../slideLayouts/slideLayout8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image" Target="../media/image6.jpg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7.svg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2ED54B-52C0-4ACB-9246-A6DAF6964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D9F52D1-AB02-4486-B3AC-723523DD041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3464" y="6391518"/>
            <a:ext cx="1036131" cy="40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252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1" r:id="rId2"/>
    <p:sldLayoutId id="2147483668" r:id="rId3"/>
    <p:sldLayoutId id="2147483659" r:id="rId4"/>
    <p:sldLayoutId id="2147483686" r:id="rId5"/>
    <p:sldLayoutId id="214748371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egoe UI Semibold" panose="020B0702040204020203" pitchFamily="34" charset="0"/>
          <a:ea typeface="+mj-ea"/>
          <a:cs typeface="Segoe UI Semibold" panose="020B07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2ED54B-52C0-4ACB-9246-A6DAF6964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575FF2-9593-4E02-BAC2-56FDE35ED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64DC73-9E82-45DA-AD29-D3C97770D894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6311900"/>
            <a:ext cx="12191998" cy="546099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2A861958-68FD-4B42-BAA7-9372F060374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63464" y="6391518"/>
            <a:ext cx="1036131" cy="40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479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6" r:id="rId12"/>
    <p:sldLayoutId id="214748371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egoe UI Semibold" panose="020B0702040204020203" pitchFamily="34" charset="0"/>
          <a:ea typeface="+mj-ea"/>
          <a:cs typeface="Segoe UI Semibold" panose="020B07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7253F65-4EB8-48A2-88DF-90749AFBE3B2}"/>
              </a:ext>
            </a:extLst>
          </p:cNvPr>
          <p:cNvSpPr>
            <a:spLocks noChangeAspect="1"/>
          </p:cNvSpPr>
          <p:nvPr userDrawn="1"/>
        </p:nvSpPr>
        <p:spPr>
          <a:xfrm>
            <a:off x="6027576" y="0"/>
            <a:ext cx="616442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A2615DE-AE85-4C8E-9B0A-9377C16F0C56}"/>
              </a:ext>
            </a:extLst>
          </p:cNvPr>
          <p:cNvSpPr txBox="1">
            <a:spLocks/>
          </p:cNvSpPr>
          <p:nvPr userDrawn="1"/>
        </p:nvSpPr>
        <p:spPr>
          <a:xfrm>
            <a:off x="6742925" y="152400"/>
            <a:ext cx="4767942" cy="621418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3958BCE-A934-4405-921D-43B60003613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2121" y="6391932"/>
            <a:ext cx="1036131" cy="40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72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77" r:id="rId2"/>
    <p:sldLayoutId id="2147483712" r:id="rId3"/>
    <p:sldLayoutId id="214748371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24.emf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7.sv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en-us/dynamics365/unified-operations/talent/corehrentitie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gif"/><Relationship Id="rId1" Type="http://schemas.microsoft.com/office/2007/relationships/media" Target="../media/media1.gif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meganvwalker.com/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rayboots.com/blog/why-is-onboarding-so-important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9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1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8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8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hyperlink" Target="mailto:mdm@pointtaken.no" TargetMode="External"/><Relationship Id="rId13" Type="http://schemas.openxmlformats.org/officeDocument/2006/relationships/hyperlink" Target="https://en.wikipedia.org/wiki/Meetup" TargetMode="External"/><Relationship Id="rId18" Type="http://schemas.openxmlformats.org/officeDocument/2006/relationships/image" Target="../media/image91.png"/><Relationship Id="rId3" Type="http://schemas.openxmlformats.org/officeDocument/2006/relationships/hyperlink" Target="https://ru.wikipedia.org/wiki/%D0%A2%D0%B2%D0%B8%D1%82%D1%82%D0%B5%D1%80" TargetMode="External"/><Relationship Id="rId21" Type="http://schemas.openxmlformats.org/officeDocument/2006/relationships/hyperlink" Target="http://evergreenleaf.blogspot.com/2013/04/my-first-blog-award-liebster.html" TargetMode="External"/><Relationship Id="rId7" Type="http://schemas.openxmlformats.org/officeDocument/2006/relationships/hyperlink" Target="mailto:Malin_martnes@hotmail.com" TargetMode="External"/><Relationship Id="rId12" Type="http://schemas.openxmlformats.org/officeDocument/2006/relationships/image" Target="../media/image89.png"/><Relationship Id="rId17" Type="http://schemas.openxmlformats.org/officeDocument/2006/relationships/hyperlink" Target="https://malinsdynamics365fortalent.com/" TargetMode="External"/><Relationship Id="rId2" Type="http://schemas.openxmlformats.org/officeDocument/2006/relationships/image" Target="../media/image86.png"/><Relationship Id="rId16" Type="http://schemas.openxmlformats.org/officeDocument/2006/relationships/hyperlink" Target="http://tiny.cc/MalinMVP" TargetMode="External"/><Relationship Id="rId20" Type="http://schemas.openxmlformats.org/officeDocument/2006/relationships/image" Target="../media/image92.jpg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commons.wikimedia.org/wiki/File:Electronic.mail.png" TargetMode="External"/><Relationship Id="rId11" Type="http://schemas.openxmlformats.org/officeDocument/2006/relationships/hyperlink" Target="https://www.linkedin.com/in/malinmartnes/" TargetMode="External"/><Relationship Id="rId5" Type="http://schemas.openxmlformats.org/officeDocument/2006/relationships/image" Target="../media/image87.png"/><Relationship Id="rId15" Type="http://schemas.openxmlformats.org/officeDocument/2006/relationships/image" Target="../media/image90.png"/><Relationship Id="rId10" Type="http://schemas.openxmlformats.org/officeDocument/2006/relationships/hyperlink" Target="https://en.wikibooks.org/wiki/File:Linkedin.svg" TargetMode="External"/><Relationship Id="rId19" Type="http://schemas.openxmlformats.org/officeDocument/2006/relationships/hyperlink" Target="https://commons.wikimedia.org/wiki/File:Blogger_Shiny_Icon.svg" TargetMode="External"/><Relationship Id="rId4" Type="http://schemas.openxmlformats.org/officeDocument/2006/relationships/hyperlink" Target="https://twitter.com/MalinMartnes" TargetMode="External"/><Relationship Id="rId9" Type="http://schemas.openxmlformats.org/officeDocument/2006/relationships/image" Target="../media/image88.png"/><Relationship Id="rId14" Type="http://schemas.openxmlformats.org/officeDocument/2006/relationships/hyperlink" Target="https://www.meetup.com/Women-in-Dynamics/" TargetMode="Externa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svg"/><Relationship Id="rId7" Type="http://schemas.openxmlformats.org/officeDocument/2006/relationships/image" Target="../media/image98.sv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96.svg"/><Relationship Id="rId4" Type="http://schemas.openxmlformats.org/officeDocument/2006/relationships/image" Target="../media/image95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sv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9543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411CF0-9D68-456A-B5FC-79E8A3DFA6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43700" y="4350731"/>
            <a:ext cx="4504587" cy="1179473"/>
          </a:xfrm>
        </p:spPr>
        <p:txBody>
          <a:bodyPr/>
          <a:lstStyle/>
          <a:p>
            <a:pPr algn="ctr"/>
            <a:r>
              <a:rPr lang="en-US" dirty="0"/>
              <a:t>Malin Donoso Martnes</a:t>
            </a:r>
          </a:p>
          <a:p>
            <a:pPr algn="ctr"/>
            <a:r>
              <a:rPr lang="en-US" dirty="0"/>
              <a:t>@</a:t>
            </a:r>
            <a:r>
              <a:rPr lang="en-US" dirty="0" err="1"/>
              <a:t>MalinMartnes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BE37AAA-73D4-4EB7-88A8-2D686C4F3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7180" y="1588620"/>
            <a:ext cx="6997625" cy="1837298"/>
          </a:xfrm>
        </p:spPr>
        <p:txBody>
          <a:bodyPr/>
          <a:lstStyle/>
          <a:p>
            <a:pPr algn="ctr"/>
            <a:r>
              <a:rPr lang="en-US" dirty="0">
                <a:latin typeface="+mn-lt"/>
              </a:rPr>
              <a:t>Extending Talent with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the Power Platform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7B8A81C-12F0-44E7-AE3A-8BC3B50333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796" y="4419214"/>
            <a:ext cx="1060796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484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56BA4BDB-2A29-486F-ACF3-0B1EA0D06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786" y="353301"/>
            <a:ext cx="319940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/>
              <a:t>About me</a:t>
            </a:r>
          </a:p>
        </p:txBody>
      </p:sp>
      <p:pic>
        <p:nvPicPr>
          <p:cNvPr id="12" name="Plassholder for innhold 11" descr="Et bilde som inneholder person, bygning, klær, innendørs&#10;&#10;Beskrivelse som er generert med høy visshet">
            <a:extLst>
              <a:ext uri="{FF2B5EF4-FFF2-40B4-BE49-F238E27FC236}">
                <a16:creationId xmlns:a16="http://schemas.microsoft.com/office/drawing/2014/main" id="{50C7ADD9-828A-4881-BE27-E3EB292E90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8405814" y="1101725"/>
            <a:ext cx="3154450" cy="4873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DE77571B-529A-4A30-BE7B-7EF00DBA51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6722" y="1568991"/>
            <a:ext cx="8029467" cy="3748396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Education in marketing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User in Dynamics CRM from 2009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Consultant in Dynamics CRM from 2014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Point Taken AS from February 2018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Talent from Mars 2018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#2 in the world to pass MB6-898 Talent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Run the Norwegian group Women in Dynamics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First and only MVP with a focus on Talent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C0AA884C-771D-472E-8C25-77903FE642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5814" y="4703411"/>
            <a:ext cx="3152558" cy="12719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45CD3455-7F6F-46D9-8677-074EDB3C7E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5814" y="661387"/>
            <a:ext cx="3154450" cy="343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15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83E7F2-9517-4D28-9E0D-0F9557624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session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C5209E6-BF88-4EA6-A920-96AC0A885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10515600" cy="325820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How can you extend Talent with;</a:t>
            </a:r>
          </a:p>
          <a:p>
            <a:r>
              <a:rPr lang="en-US" dirty="0"/>
              <a:t>Forms Pro</a:t>
            </a:r>
          </a:p>
          <a:p>
            <a:r>
              <a:rPr lang="en-US" dirty="0"/>
              <a:t>PowerApps</a:t>
            </a:r>
          </a:p>
          <a:p>
            <a:r>
              <a:rPr lang="en-US" dirty="0"/>
              <a:t>Flow</a:t>
            </a:r>
          </a:p>
        </p:txBody>
      </p:sp>
    </p:spTree>
    <p:extLst>
      <p:ext uri="{BB962C8B-B14F-4D97-AF65-F5344CB8AC3E}">
        <p14:creationId xmlns:p14="http://schemas.microsoft.com/office/powerpoint/2010/main" val="2433018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83E7F2-9517-4D28-9E0D-0F95576240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25109" y="2235200"/>
            <a:ext cx="6541782" cy="2387600"/>
          </a:xfrm>
        </p:spPr>
        <p:txBody>
          <a:bodyPr/>
          <a:lstStyle/>
          <a:p>
            <a:r>
              <a:rPr lang="en-US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Go to Menti.com</a:t>
            </a:r>
            <a:endParaRPr lang="nb-NO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327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ARROW">
            <a:extLst>
              <a:ext uri="{FF2B5EF4-FFF2-40B4-BE49-F238E27FC236}">
                <a16:creationId xmlns:a16="http://schemas.microsoft.com/office/drawing/2014/main" id="{8F454C1D-EA8A-4578-9A05-5AE3FD6DB806}"/>
              </a:ext>
            </a:extLst>
          </p:cNvPr>
          <p:cNvCxnSpPr>
            <a:cxnSpLocks/>
          </p:cNvCxnSpPr>
          <p:nvPr/>
        </p:nvCxnSpPr>
        <p:spPr>
          <a:xfrm>
            <a:off x="565039" y="2644080"/>
            <a:ext cx="11052770" cy="0"/>
          </a:xfrm>
          <a:prstGeom prst="line">
            <a:avLst/>
          </a:prstGeom>
          <a:noFill/>
          <a:ln w="12700" cap="rnd" cmpd="sng" algn="ctr">
            <a:solidFill>
              <a:srgbClr val="FFFFFF">
                <a:lumMod val="75000"/>
              </a:srgbClr>
            </a:solidFill>
            <a:prstDash val="sysDash"/>
            <a:headEnd type="oval" w="sm" len="sm"/>
            <a:tailEnd type="oval" w="sm" len="sm"/>
          </a:ln>
          <a:effectLst/>
        </p:spPr>
      </p:cxnSp>
      <p:grpSp>
        <p:nvGrpSpPr>
          <p:cNvPr id="62" name="GREEN CIRCLE">
            <a:extLst>
              <a:ext uri="{FF2B5EF4-FFF2-40B4-BE49-F238E27FC236}">
                <a16:creationId xmlns:a16="http://schemas.microsoft.com/office/drawing/2014/main" id="{355E5055-1819-4538-A71A-18B8AB08D6E4}"/>
              </a:ext>
            </a:extLst>
          </p:cNvPr>
          <p:cNvGrpSpPr/>
          <p:nvPr/>
        </p:nvGrpSpPr>
        <p:grpSpPr>
          <a:xfrm>
            <a:off x="3440592" y="284904"/>
            <a:ext cx="5281313" cy="4465424"/>
            <a:chOff x="3472036" y="538546"/>
            <a:chExt cx="5388742" cy="4556257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C87F9CB4-7FFE-4AD1-A3B1-F8487E9B095F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4023099" y="823283"/>
              <a:ext cx="4145802" cy="1993392"/>
            </a:xfrm>
            <a:custGeom>
              <a:avLst/>
              <a:gdLst>
                <a:gd name="connsiteX0" fmla="*/ 0 w 3479760"/>
                <a:gd name="connsiteY0" fmla="*/ 0 h 1673145"/>
                <a:gd name="connsiteX1" fmla="*/ 3479760 w 3479760"/>
                <a:gd name="connsiteY1" fmla="*/ 0 h 1673145"/>
                <a:gd name="connsiteX2" fmla="*/ 3474308 w 3479760"/>
                <a:gd name="connsiteY2" fmla="*/ 107972 h 1673145"/>
                <a:gd name="connsiteX3" fmla="*/ 1739880 w 3479760"/>
                <a:gd name="connsiteY3" fmla="*/ 1673145 h 1673145"/>
                <a:gd name="connsiteX4" fmla="*/ 5453 w 3479760"/>
                <a:gd name="connsiteY4" fmla="*/ 107972 h 1673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9760" h="1673145">
                  <a:moveTo>
                    <a:pt x="0" y="0"/>
                  </a:moveTo>
                  <a:lnTo>
                    <a:pt x="3479760" y="0"/>
                  </a:lnTo>
                  <a:lnTo>
                    <a:pt x="3474308" y="107972"/>
                  </a:lnTo>
                  <a:cubicBezTo>
                    <a:pt x="3385027" y="987106"/>
                    <a:pt x="2642570" y="1673145"/>
                    <a:pt x="1739880" y="1673145"/>
                  </a:cubicBezTo>
                  <a:cubicBezTo>
                    <a:pt x="837191" y="1673145"/>
                    <a:pt x="94733" y="987106"/>
                    <a:pt x="5453" y="107972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79234" tIns="143388" rIns="179234" bIns="14338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375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353" b="0" i="0" u="none" strike="noStrike" kern="0" cap="none" spc="0" normalizeH="0" baseline="0" noProof="0" dirty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Segoe UI Semiligh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1A7BD364-2714-4610-BF0D-25CE93395D7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21359" y="3019158"/>
              <a:ext cx="4149283" cy="1995066"/>
            </a:xfrm>
            <a:custGeom>
              <a:avLst/>
              <a:gdLst>
                <a:gd name="connsiteX0" fmla="*/ 0 w 3479760"/>
                <a:gd name="connsiteY0" fmla="*/ 0 h 1673145"/>
                <a:gd name="connsiteX1" fmla="*/ 3479760 w 3479760"/>
                <a:gd name="connsiteY1" fmla="*/ 0 h 1673145"/>
                <a:gd name="connsiteX2" fmla="*/ 3474308 w 3479760"/>
                <a:gd name="connsiteY2" fmla="*/ 107972 h 1673145"/>
                <a:gd name="connsiteX3" fmla="*/ 1739880 w 3479760"/>
                <a:gd name="connsiteY3" fmla="*/ 1673145 h 1673145"/>
                <a:gd name="connsiteX4" fmla="*/ 5453 w 3479760"/>
                <a:gd name="connsiteY4" fmla="*/ 107972 h 1673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9760" h="1673145">
                  <a:moveTo>
                    <a:pt x="0" y="0"/>
                  </a:moveTo>
                  <a:lnTo>
                    <a:pt x="3479760" y="0"/>
                  </a:lnTo>
                  <a:lnTo>
                    <a:pt x="3474308" y="107972"/>
                  </a:lnTo>
                  <a:cubicBezTo>
                    <a:pt x="3385027" y="987106"/>
                    <a:pt x="2642570" y="1673145"/>
                    <a:pt x="1739880" y="1673145"/>
                  </a:cubicBezTo>
                  <a:cubicBezTo>
                    <a:pt x="837191" y="1673145"/>
                    <a:pt x="94733" y="987106"/>
                    <a:pt x="5453" y="107972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79234" tIns="143388" rIns="179234" bIns="14338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375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353" b="0" i="0" u="none" strike="noStrike" kern="0" cap="none" spc="0" normalizeH="0" baseline="0" noProof="0" dirty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Segoe UI Semilight"/>
                <a:ea typeface="Segoe UI" pitchFamily="34" charset="0"/>
                <a:cs typeface="Segoe UI" pitchFamily="34" charset="0"/>
              </a:endParaRPr>
            </a:p>
          </p:txBody>
        </p:sp>
        <p:grpSp>
          <p:nvGrpSpPr>
            <p:cNvPr id="65" name="ARROWS">
              <a:extLst>
                <a:ext uri="{FF2B5EF4-FFF2-40B4-BE49-F238E27FC236}">
                  <a16:creationId xmlns:a16="http://schemas.microsoft.com/office/drawing/2014/main" id="{75279739-E991-4F55-8849-A7A5D9AF6A64}"/>
                </a:ext>
              </a:extLst>
            </p:cNvPr>
            <p:cNvGrpSpPr/>
            <p:nvPr/>
          </p:nvGrpSpPr>
          <p:grpSpPr>
            <a:xfrm>
              <a:off x="3472036" y="538546"/>
              <a:ext cx="5388742" cy="4556257"/>
              <a:chOff x="3098766" y="326667"/>
              <a:chExt cx="6152824" cy="5202299"/>
            </a:xfrm>
          </p:grpSpPr>
          <p:sp>
            <p:nvSpPr>
              <p:cNvPr id="66" name="Intelligence">
                <a:extLst>
                  <a:ext uri="{FF2B5EF4-FFF2-40B4-BE49-F238E27FC236}">
                    <a16:creationId xmlns:a16="http://schemas.microsoft.com/office/drawing/2014/main" id="{5F9D9789-2BCC-41A1-B4BF-6DE1D4AAF82A}"/>
                  </a:ext>
                </a:extLst>
              </p:cNvPr>
              <p:cNvSpPr txBox="1"/>
              <p:nvPr/>
            </p:nvSpPr>
            <p:spPr>
              <a:xfrm rot="14012589">
                <a:off x="4161387" y="-36089"/>
                <a:ext cx="4727448" cy="5452959"/>
              </a:xfrm>
              <a:prstGeom prst="rect">
                <a:avLst/>
              </a:prstGeom>
              <a:noFill/>
            </p:spPr>
            <p:txBody>
              <a:bodyPr spcFirstLastPara="1" wrap="square" lIns="0" tIns="0" rIns="0" bIns="0" numCol="1" rtlCol="0" anchor="t" anchorCtr="0">
                <a:prstTxWarp prst="textArchDown">
                  <a:avLst>
                    <a:gd name="adj" fmla="val 12270174"/>
                  </a:avLst>
                </a:prstTxWarp>
                <a:spAutoFit/>
              </a:bodyPr>
              <a:lstStyle/>
              <a:p>
                <a:pPr marL="0" marR="0" lvl="0" indent="0" algn="ctr" defTabSz="89604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567" b="1" i="0" u="none" strike="noStrike" kern="0" cap="none" spc="294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/>
                    <a:ea typeface="+mn-ea"/>
                    <a:cs typeface="Segoe UI Light" panose="020B0502040204020203" pitchFamily="34" charset="0"/>
                  </a:rPr>
                  <a:t>Intelligence </a:t>
                </a:r>
              </a:p>
            </p:txBody>
          </p:sp>
          <p:sp>
            <p:nvSpPr>
              <p:cNvPr id="67" name="Data">
                <a:extLst>
                  <a:ext uri="{FF2B5EF4-FFF2-40B4-BE49-F238E27FC236}">
                    <a16:creationId xmlns:a16="http://schemas.microsoft.com/office/drawing/2014/main" id="{765B956C-5B20-4335-A60F-A1D3C5022827}"/>
                  </a:ext>
                </a:extLst>
              </p:cNvPr>
              <p:cNvSpPr txBox="1"/>
              <p:nvPr/>
            </p:nvSpPr>
            <p:spPr>
              <a:xfrm rot="3964135">
                <a:off x="3313817" y="586467"/>
                <a:ext cx="4727448" cy="5157550"/>
              </a:xfrm>
              <a:prstGeom prst="rect">
                <a:avLst/>
              </a:prstGeom>
              <a:noFill/>
            </p:spPr>
            <p:txBody>
              <a:bodyPr spcFirstLastPara="1" wrap="square" lIns="0" tIns="0" rIns="0" bIns="0" numCol="1" rtlCol="0" anchor="t" anchorCtr="0">
                <a:prstTxWarp prst="textArchUp">
                  <a:avLst/>
                </a:prstTxWarp>
                <a:spAutoFit/>
              </a:bodyPr>
              <a:lstStyle/>
              <a:p>
                <a:pPr marL="0" marR="0" lvl="0" indent="0" algn="ctr" defTabSz="89604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567" b="1" i="0" u="none" strike="noStrike" kern="0" cap="none" spc="294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/>
                    <a:ea typeface="+mn-ea"/>
                    <a:cs typeface="Segoe UI Light" panose="020B0502040204020203" pitchFamily="34" charset="0"/>
                  </a:rPr>
                  <a:t>Data</a:t>
                </a:r>
              </a:p>
            </p:txBody>
          </p:sp>
          <p:sp>
            <p:nvSpPr>
              <p:cNvPr id="68" name="bottom arrow">
                <a:extLst>
                  <a:ext uri="{FF2B5EF4-FFF2-40B4-BE49-F238E27FC236}">
                    <a16:creationId xmlns:a16="http://schemas.microsoft.com/office/drawing/2014/main" id="{69BE7B8F-9414-45E3-A3FF-B3C30DB6ADF0}"/>
                  </a:ext>
                </a:extLst>
              </p:cNvPr>
              <p:cNvSpPr/>
              <p:nvPr/>
            </p:nvSpPr>
            <p:spPr>
              <a:xfrm rot="20774989">
                <a:off x="3922002" y="854135"/>
                <a:ext cx="4266260" cy="4135915"/>
              </a:xfrm>
              <a:prstGeom prst="arc">
                <a:avLst>
                  <a:gd name="adj1" fmla="val 11787294"/>
                  <a:gd name="adj2" fmla="val 20369564"/>
                </a:avLst>
              </a:prstGeom>
              <a:noFill/>
              <a:ln w="22225" cap="rnd" cmpd="sng" algn="ctr">
                <a:solidFill>
                  <a:srgbClr val="FFFFFF"/>
                </a:solidFill>
                <a:prstDash val="solid"/>
                <a:headEnd type="none" w="lg" len="med"/>
                <a:tailEnd type="arrow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89604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175" b="0" i="0" u="none" strike="noStrike" kern="0" cap="none" spc="0" normalizeH="0" baseline="0" noProof="0">
                  <a:ln>
                    <a:noFill/>
                  </a:ln>
                  <a:solidFill>
                    <a:srgbClr val="1A1A1A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69" name="top arrow">
                <a:extLst>
                  <a:ext uri="{FF2B5EF4-FFF2-40B4-BE49-F238E27FC236}">
                    <a16:creationId xmlns:a16="http://schemas.microsoft.com/office/drawing/2014/main" id="{BF59E10F-34A9-42EF-A9F9-1ADB650EAA8D}"/>
                  </a:ext>
                </a:extLst>
              </p:cNvPr>
              <p:cNvSpPr/>
              <p:nvPr/>
            </p:nvSpPr>
            <p:spPr>
              <a:xfrm rot="10136900">
                <a:off x="3925456" y="1061028"/>
                <a:ext cx="4313596" cy="4154638"/>
              </a:xfrm>
              <a:prstGeom prst="arc">
                <a:avLst>
                  <a:gd name="adj1" fmla="val 11705176"/>
                  <a:gd name="adj2" fmla="val 18684423"/>
                </a:avLst>
              </a:prstGeom>
              <a:noFill/>
              <a:ln w="22225" cap="rnd" cmpd="sng" algn="ctr">
                <a:solidFill>
                  <a:srgbClr val="FFFFFF"/>
                </a:solidFill>
                <a:prstDash val="solid"/>
                <a:headEnd type="none" w="lg" len="med"/>
                <a:tailEnd type="arrow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89604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175" b="0" i="0" u="none" strike="noStrike" kern="0" cap="none" spc="0" normalizeH="0" baseline="0" noProof="0">
                  <a:ln>
                    <a:noFill/>
                  </a:ln>
                  <a:solidFill>
                    <a:srgbClr val="1A1A1A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</p:grpSp>
      </p:grpSp>
      <p:sp>
        <p:nvSpPr>
          <p:cNvPr id="70" name="Modern">
            <a:extLst>
              <a:ext uri="{FF2B5EF4-FFF2-40B4-BE49-F238E27FC236}">
                <a16:creationId xmlns:a16="http://schemas.microsoft.com/office/drawing/2014/main" id="{2B5F2B67-6C4A-431F-9BFE-BA494ED1A129}"/>
              </a:ext>
            </a:extLst>
          </p:cNvPr>
          <p:cNvSpPr txBox="1"/>
          <p:nvPr/>
        </p:nvSpPr>
        <p:spPr>
          <a:xfrm>
            <a:off x="1016129" y="2504514"/>
            <a:ext cx="1223757" cy="271549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89604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588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61" b="0" i="0" u="none" strike="noStrike" kern="1200" cap="none" spc="0" normalizeH="0" baseline="0" noProof="0" dirty="0">
                <a:ln>
                  <a:noFill/>
                </a:ln>
                <a:solidFill>
                  <a:srgbClr val="F39224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MODERN</a:t>
            </a:r>
          </a:p>
        </p:txBody>
      </p:sp>
      <p:sp>
        <p:nvSpPr>
          <p:cNvPr id="71" name="Unified">
            <a:extLst>
              <a:ext uri="{FF2B5EF4-FFF2-40B4-BE49-F238E27FC236}">
                <a16:creationId xmlns:a16="http://schemas.microsoft.com/office/drawing/2014/main" id="{035CE847-9ED5-4140-956F-73BF1F12E05B}"/>
              </a:ext>
            </a:extLst>
          </p:cNvPr>
          <p:cNvSpPr txBox="1"/>
          <p:nvPr/>
        </p:nvSpPr>
        <p:spPr>
          <a:xfrm>
            <a:off x="2487790" y="2524966"/>
            <a:ext cx="1127347" cy="271549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89604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588"/>
              </a:spcAft>
              <a:buClrTx/>
              <a:buSzTx/>
              <a:buFontTx/>
              <a:buNone/>
              <a:tabLst/>
              <a:defRPr/>
            </a:pPr>
            <a:r>
              <a:rPr lang="en-US" sz="1961" dirty="0">
                <a:solidFill>
                  <a:srgbClr val="F39224"/>
                </a:solidFill>
                <a:latin typeface="Segoe UI Semibold"/>
              </a:rPr>
              <a:t>UNIFIED</a:t>
            </a:r>
          </a:p>
        </p:txBody>
      </p:sp>
      <p:sp>
        <p:nvSpPr>
          <p:cNvPr id="72" name="Intelligent">
            <a:extLst>
              <a:ext uri="{FF2B5EF4-FFF2-40B4-BE49-F238E27FC236}">
                <a16:creationId xmlns:a16="http://schemas.microsoft.com/office/drawing/2014/main" id="{8F78D1F3-8FAF-4433-BB05-75734E56E7A5}"/>
              </a:ext>
            </a:extLst>
          </p:cNvPr>
          <p:cNvSpPr txBox="1"/>
          <p:nvPr/>
        </p:nvSpPr>
        <p:spPr>
          <a:xfrm>
            <a:off x="8134966" y="2503340"/>
            <a:ext cx="1574482" cy="271549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89604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588"/>
              </a:spcAft>
              <a:buClrTx/>
              <a:buSzTx/>
              <a:buFontTx/>
              <a:buNone/>
              <a:tabLst/>
              <a:defRPr/>
            </a:pPr>
            <a:r>
              <a:rPr lang="en-US" sz="1961" dirty="0">
                <a:solidFill>
                  <a:srgbClr val="F39224"/>
                </a:solidFill>
                <a:latin typeface="Segoe UI Semibold"/>
              </a:rPr>
              <a:t>INTELLIGENT</a:t>
            </a:r>
          </a:p>
        </p:txBody>
      </p:sp>
      <p:sp>
        <p:nvSpPr>
          <p:cNvPr id="73" name="Adaptable">
            <a:extLst>
              <a:ext uri="{FF2B5EF4-FFF2-40B4-BE49-F238E27FC236}">
                <a16:creationId xmlns:a16="http://schemas.microsoft.com/office/drawing/2014/main" id="{34A42CC0-6337-4E80-9498-E153048D6AEB}"/>
              </a:ext>
            </a:extLst>
          </p:cNvPr>
          <p:cNvSpPr txBox="1"/>
          <p:nvPr/>
        </p:nvSpPr>
        <p:spPr>
          <a:xfrm>
            <a:off x="9934310" y="2503340"/>
            <a:ext cx="1574482" cy="271549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89604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588"/>
              </a:spcAft>
              <a:buClrTx/>
              <a:buSzTx/>
              <a:buFontTx/>
              <a:buNone/>
              <a:tabLst/>
              <a:defRPr/>
            </a:pPr>
            <a:r>
              <a:rPr lang="en-US" sz="1961" dirty="0">
                <a:solidFill>
                  <a:srgbClr val="F39224"/>
                </a:solidFill>
                <a:latin typeface="Segoe UI Semibold"/>
              </a:rPr>
              <a:t>ADAPTABLE</a:t>
            </a:r>
          </a:p>
        </p:txBody>
      </p:sp>
      <p:cxnSp>
        <p:nvCxnSpPr>
          <p:cNvPr id="75" name="PP LINE">
            <a:extLst>
              <a:ext uri="{FF2B5EF4-FFF2-40B4-BE49-F238E27FC236}">
                <a16:creationId xmlns:a16="http://schemas.microsoft.com/office/drawing/2014/main" id="{6C27B146-F0E5-433C-9E10-A302242FFD61}"/>
              </a:ext>
            </a:extLst>
          </p:cNvPr>
          <p:cNvCxnSpPr>
            <a:cxnSpLocks/>
          </p:cNvCxnSpPr>
          <p:nvPr/>
        </p:nvCxnSpPr>
        <p:spPr>
          <a:xfrm>
            <a:off x="3968510" y="5563002"/>
            <a:ext cx="4064857" cy="0"/>
          </a:xfrm>
          <a:prstGeom prst="line">
            <a:avLst/>
          </a:prstGeom>
          <a:noFill/>
          <a:ln w="12700" cap="rnd" cmpd="sng" algn="ctr">
            <a:solidFill>
              <a:srgbClr val="FFFFFF">
                <a:lumMod val="75000"/>
              </a:srgbClr>
            </a:solidFill>
            <a:prstDash val="sysDash"/>
            <a:headEnd type="oval" w="sm" len="sm"/>
            <a:tailEnd type="oval" w="sm" len="sm"/>
          </a:ln>
          <a:effectLst/>
        </p:spPr>
      </p:cxnSp>
      <p:grpSp>
        <p:nvGrpSpPr>
          <p:cNvPr id="76" name="Flow ICON">
            <a:extLst>
              <a:ext uri="{FF2B5EF4-FFF2-40B4-BE49-F238E27FC236}">
                <a16:creationId xmlns:a16="http://schemas.microsoft.com/office/drawing/2014/main" id="{BC6639AE-BDAB-4784-8092-982EB5963D93}"/>
              </a:ext>
            </a:extLst>
          </p:cNvPr>
          <p:cNvGrpSpPr>
            <a:grpSpLocks noChangeAspect="1"/>
          </p:cNvGrpSpPr>
          <p:nvPr/>
        </p:nvGrpSpPr>
        <p:grpSpPr>
          <a:xfrm>
            <a:off x="5739569" y="5300780"/>
            <a:ext cx="524446" cy="524446"/>
            <a:chOff x="5919470" y="5594571"/>
            <a:chExt cx="329810" cy="329810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8C50EDB0-9714-416C-9E34-E70648D89E4C}"/>
                </a:ext>
              </a:extLst>
            </p:cNvPr>
            <p:cNvSpPr/>
            <p:nvPr/>
          </p:nvSpPr>
          <p:spPr bwMode="auto">
            <a:xfrm>
              <a:off x="5919470" y="5594571"/>
              <a:ext cx="329810" cy="329810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>
              <a:outerShdw blurRad="190500" dist="50800" dir="2700000" sx="101000" sy="101000" algn="tl" rotWithShape="0">
                <a:prstClr val="black">
                  <a:alpha val="30000"/>
                </a:prstClr>
              </a:outerShdw>
            </a:effectLst>
          </p:spPr>
          <p:txBody>
            <a:bodyPr rot="0" spcFirstLastPara="0" vert="horz" wrap="square" lIns="179234" tIns="143388" rIns="179234" bIns="14338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375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61" b="0" i="0" u="none" strike="noStrike" kern="0" cap="none" spc="0" normalizeH="0" baseline="0" noProof="0" dirty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sp>
          <p:nvSpPr>
            <p:cNvPr id="78" name="FLOW ICON">
              <a:extLst>
                <a:ext uri="{FF2B5EF4-FFF2-40B4-BE49-F238E27FC236}">
                  <a16:creationId xmlns:a16="http://schemas.microsoft.com/office/drawing/2014/main" id="{E4317417-1ADE-4D3A-8071-8B9B0AB8E44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001498" y="5692661"/>
              <a:ext cx="189003" cy="133629"/>
            </a:xfrm>
            <a:custGeom>
              <a:avLst/>
              <a:gdLst>
                <a:gd name="connsiteX0" fmla="*/ 524577 w 8430612"/>
                <a:gd name="connsiteY0" fmla="*/ 4908886 h 6439302"/>
                <a:gd name="connsiteX1" fmla="*/ 524577 w 8430612"/>
                <a:gd name="connsiteY1" fmla="*/ 5948414 h 6439302"/>
                <a:gd name="connsiteX2" fmla="*/ 1535230 w 8430612"/>
                <a:gd name="connsiteY2" fmla="*/ 5948414 h 6439302"/>
                <a:gd name="connsiteX3" fmla="*/ 1535230 w 8430612"/>
                <a:gd name="connsiteY3" fmla="*/ 4908886 h 6439302"/>
                <a:gd name="connsiteX4" fmla="*/ 4788575 w 8430612"/>
                <a:gd name="connsiteY4" fmla="*/ 1376415 h 6439302"/>
                <a:gd name="connsiteX5" fmla="*/ 6174600 w 8430612"/>
                <a:gd name="connsiteY5" fmla="*/ 1376415 h 6439302"/>
                <a:gd name="connsiteX6" fmla="*/ 6511491 w 8430612"/>
                <a:gd name="connsiteY6" fmla="*/ 1713306 h 6439302"/>
                <a:gd name="connsiteX7" fmla="*/ 6511491 w 8430612"/>
                <a:gd name="connsiteY7" fmla="*/ 3060828 h 6439302"/>
                <a:gd name="connsiteX8" fmla="*/ 6174600 w 8430612"/>
                <a:gd name="connsiteY8" fmla="*/ 3397719 h 6439302"/>
                <a:gd name="connsiteX9" fmla="*/ 4788575 w 8430612"/>
                <a:gd name="connsiteY9" fmla="*/ 3397719 h 6439302"/>
                <a:gd name="connsiteX10" fmla="*/ 4451684 w 8430612"/>
                <a:gd name="connsiteY10" fmla="*/ 3060828 h 6439302"/>
                <a:gd name="connsiteX11" fmla="*/ 4451684 w 8430612"/>
                <a:gd name="connsiteY11" fmla="*/ 2657421 h 6439302"/>
                <a:gd name="connsiteX12" fmla="*/ 3903046 w 8430612"/>
                <a:gd name="connsiteY12" fmla="*/ 2656575 h 6439302"/>
                <a:gd name="connsiteX13" fmla="*/ 3070247 w 8430612"/>
                <a:gd name="connsiteY13" fmla="*/ 5211334 h 6439302"/>
                <a:gd name="connsiteX14" fmla="*/ 2377229 w 8430612"/>
                <a:gd name="connsiteY14" fmla="*/ 5696340 h 6439302"/>
                <a:gd name="connsiteX15" fmla="*/ 2101248 w 8430612"/>
                <a:gd name="connsiteY15" fmla="*/ 5700953 h 6439302"/>
                <a:gd name="connsiteX16" fmla="*/ 2059807 w 8430612"/>
                <a:gd name="connsiteY16" fmla="*/ 5701317 h 6439302"/>
                <a:gd name="connsiteX17" fmla="*/ 2059807 w 8430612"/>
                <a:gd name="connsiteY17" fmla="*/ 6102411 h 6439302"/>
                <a:gd name="connsiteX18" fmla="*/ 1722916 w 8430612"/>
                <a:gd name="connsiteY18" fmla="*/ 6439302 h 6439302"/>
                <a:gd name="connsiteX19" fmla="*/ 336891 w 8430612"/>
                <a:gd name="connsiteY19" fmla="*/ 6439302 h 6439302"/>
                <a:gd name="connsiteX20" fmla="*/ 0 w 8430612"/>
                <a:gd name="connsiteY20" fmla="*/ 6102411 h 6439302"/>
                <a:gd name="connsiteX21" fmla="*/ 0 w 8430612"/>
                <a:gd name="connsiteY21" fmla="*/ 4754889 h 6439302"/>
                <a:gd name="connsiteX22" fmla="*/ 336891 w 8430612"/>
                <a:gd name="connsiteY22" fmla="*/ 4417998 h 6439302"/>
                <a:gd name="connsiteX23" fmla="*/ 1722916 w 8430612"/>
                <a:gd name="connsiteY23" fmla="*/ 4417998 h 6439302"/>
                <a:gd name="connsiteX24" fmla="*/ 2059807 w 8430612"/>
                <a:gd name="connsiteY24" fmla="*/ 4754889 h 6439302"/>
                <a:gd name="connsiteX25" fmla="*/ 2059807 w 8430612"/>
                <a:gd name="connsiteY25" fmla="*/ 5171544 h 6439302"/>
                <a:gd name="connsiteX26" fmla="*/ 2540750 w 8430612"/>
                <a:gd name="connsiteY26" fmla="*/ 5170266 h 6439302"/>
                <a:gd name="connsiteX27" fmla="*/ 3386169 w 8430612"/>
                <a:gd name="connsiteY27" fmla="*/ 2617540 h 6439302"/>
                <a:gd name="connsiteX28" fmla="*/ 4027105 w 8430612"/>
                <a:gd name="connsiteY28" fmla="*/ 2144832 h 6439302"/>
                <a:gd name="connsiteX29" fmla="*/ 4451684 w 8430612"/>
                <a:gd name="connsiteY29" fmla="*/ 2142605 h 6439302"/>
                <a:gd name="connsiteX30" fmla="*/ 4451684 w 8430612"/>
                <a:gd name="connsiteY30" fmla="*/ 1713306 h 6439302"/>
                <a:gd name="connsiteX31" fmla="*/ 4788575 w 8430612"/>
                <a:gd name="connsiteY31" fmla="*/ 1376415 h 6439302"/>
                <a:gd name="connsiteX32" fmla="*/ 1025099 w 8430612"/>
                <a:gd name="connsiteY32" fmla="*/ 0 h 6439302"/>
                <a:gd name="connsiteX33" fmla="*/ 7412216 w 8430612"/>
                <a:gd name="connsiteY33" fmla="*/ 0 h 6439302"/>
                <a:gd name="connsiteX34" fmla="*/ 8430612 w 8430612"/>
                <a:gd name="connsiteY34" fmla="*/ 1018396 h 6439302"/>
                <a:gd name="connsiteX35" fmla="*/ 8430612 w 8430612"/>
                <a:gd name="connsiteY35" fmla="*/ 4535382 h 6439302"/>
                <a:gd name="connsiteX36" fmla="*/ 7412216 w 8430612"/>
                <a:gd name="connsiteY36" fmla="*/ 5553778 h 6439302"/>
                <a:gd name="connsiteX37" fmla="*/ 4576814 w 8430612"/>
                <a:gd name="connsiteY37" fmla="*/ 5553778 h 6439302"/>
                <a:gd name="connsiteX38" fmla="*/ 4576814 w 8430612"/>
                <a:gd name="connsiteY38" fmla="*/ 5254492 h 6439302"/>
                <a:gd name="connsiteX39" fmla="*/ 7466779 w 8430612"/>
                <a:gd name="connsiteY39" fmla="*/ 5254492 h 6439302"/>
                <a:gd name="connsiteX40" fmla="*/ 8105901 w 8430612"/>
                <a:gd name="connsiteY40" fmla="*/ 4615370 h 6439302"/>
                <a:gd name="connsiteX41" fmla="*/ 8105901 w 8430612"/>
                <a:gd name="connsiteY41" fmla="*/ 938408 h 6439302"/>
                <a:gd name="connsiteX42" fmla="*/ 7466779 w 8430612"/>
                <a:gd name="connsiteY42" fmla="*/ 299286 h 6439302"/>
                <a:gd name="connsiteX43" fmla="*/ 970535 w 8430612"/>
                <a:gd name="connsiteY43" fmla="*/ 299286 h 6439302"/>
                <a:gd name="connsiteX44" fmla="*/ 331413 w 8430612"/>
                <a:gd name="connsiteY44" fmla="*/ 938408 h 6439302"/>
                <a:gd name="connsiteX45" fmla="*/ 331413 w 8430612"/>
                <a:gd name="connsiteY45" fmla="*/ 3792355 h 6439302"/>
                <a:gd name="connsiteX46" fmla="*/ 6702 w 8430612"/>
                <a:gd name="connsiteY46" fmla="*/ 3792355 h 6439302"/>
                <a:gd name="connsiteX47" fmla="*/ 6702 w 8430612"/>
                <a:gd name="connsiteY47" fmla="*/ 1018396 h 6439302"/>
                <a:gd name="connsiteX48" fmla="*/ 1025099 w 8430612"/>
                <a:gd name="connsiteY48" fmla="*/ 0 h 6439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8430612" h="6439302">
                  <a:moveTo>
                    <a:pt x="524577" y="4908886"/>
                  </a:moveTo>
                  <a:lnTo>
                    <a:pt x="524577" y="5948414"/>
                  </a:lnTo>
                  <a:lnTo>
                    <a:pt x="1535230" y="5948414"/>
                  </a:lnTo>
                  <a:lnTo>
                    <a:pt x="1535230" y="4908886"/>
                  </a:lnTo>
                  <a:close/>
                  <a:moveTo>
                    <a:pt x="4788575" y="1376415"/>
                  </a:moveTo>
                  <a:lnTo>
                    <a:pt x="6174600" y="1376415"/>
                  </a:lnTo>
                  <a:cubicBezTo>
                    <a:pt x="6360660" y="1376415"/>
                    <a:pt x="6511491" y="1527246"/>
                    <a:pt x="6511491" y="1713306"/>
                  </a:cubicBezTo>
                  <a:lnTo>
                    <a:pt x="6511491" y="3060828"/>
                  </a:lnTo>
                  <a:cubicBezTo>
                    <a:pt x="6511491" y="3246888"/>
                    <a:pt x="6360660" y="3397719"/>
                    <a:pt x="6174600" y="3397719"/>
                  </a:cubicBezTo>
                  <a:lnTo>
                    <a:pt x="4788575" y="3397719"/>
                  </a:lnTo>
                  <a:cubicBezTo>
                    <a:pt x="4602515" y="3397719"/>
                    <a:pt x="4451684" y="3246888"/>
                    <a:pt x="4451684" y="3060828"/>
                  </a:cubicBezTo>
                  <a:lnTo>
                    <a:pt x="4451684" y="2657421"/>
                  </a:lnTo>
                  <a:lnTo>
                    <a:pt x="3903046" y="2656575"/>
                  </a:lnTo>
                  <a:cubicBezTo>
                    <a:pt x="3625446" y="3508161"/>
                    <a:pt x="3265622" y="4698611"/>
                    <a:pt x="3070247" y="5211334"/>
                  </a:cubicBezTo>
                  <a:cubicBezTo>
                    <a:pt x="2874872" y="5724057"/>
                    <a:pt x="2692527" y="5689513"/>
                    <a:pt x="2377229" y="5696340"/>
                  </a:cubicBezTo>
                  <a:cubicBezTo>
                    <a:pt x="2258991" y="5698900"/>
                    <a:pt x="2173054" y="5700202"/>
                    <a:pt x="2101248" y="5700953"/>
                  </a:cubicBezTo>
                  <a:lnTo>
                    <a:pt x="2059807" y="5701317"/>
                  </a:lnTo>
                  <a:lnTo>
                    <a:pt x="2059807" y="6102411"/>
                  </a:lnTo>
                  <a:cubicBezTo>
                    <a:pt x="2059807" y="6288471"/>
                    <a:pt x="1908976" y="6439302"/>
                    <a:pt x="1722916" y="6439302"/>
                  </a:cubicBezTo>
                  <a:lnTo>
                    <a:pt x="336891" y="6439302"/>
                  </a:lnTo>
                  <a:cubicBezTo>
                    <a:pt x="150831" y="6439302"/>
                    <a:pt x="0" y="6288471"/>
                    <a:pt x="0" y="6102411"/>
                  </a:cubicBezTo>
                  <a:lnTo>
                    <a:pt x="0" y="4754889"/>
                  </a:lnTo>
                  <a:cubicBezTo>
                    <a:pt x="0" y="4568829"/>
                    <a:pt x="150831" y="4417998"/>
                    <a:pt x="336891" y="4417998"/>
                  </a:cubicBezTo>
                  <a:lnTo>
                    <a:pt x="1722916" y="4417998"/>
                  </a:lnTo>
                  <a:cubicBezTo>
                    <a:pt x="1908976" y="4417998"/>
                    <a:pt x="2059807" y="4568829"/>
                    <a:pt x="2059807" y="4754889"/>
                  </a:cubicBezTo>
                  <a:lnTo>
                    <a:pt x="2059807" y="5171544"/>
                  </a:lnTo>
                  <a:lnTo>
                    <a:pt x="2540750" y="5170266"/>
                  </a:lnTo>
                  <a:cubicBezTo>
                    <a:pt x="2822556" y="4319357"/>
                    <a:pt x="3248171" y="3056754"/>
                    <a:pt x="3386169" y="2617540"/>
                  </a:cubicBezTo>
                  <a:cubicBezTo>
                    <a:pt x="3524167" y="2178324"/>
                    <a:pt x="3763355" y="2151160"/>
                    <a:pt x="4027105" y="2144832"/>
                  </a:cubicBezTo>
                  <a:lnTo>
                    <a:pt x="4451684" y="2142605"/>
                  </a:lnTo>
                  <a:lnTo>
                    <a:pt x="4451684" y="1713306"/>
                  </a:lnTo>
                  <a:cubicBezTo>
                    <a:pt x="4451684" y="1527246"/>
                    <a:pt x="4602515" y="1376415"/>
                    <a:pt x="4788575" y="1376415"/>
                  </a:cubicBezTo>
                  <a:close/>
                  <a:moveTo>
                    <a:pt x="1025099" y="0"/>
                  </a:moveTo>
                  <a:lnTo>
                    <a:pt x="7412216" y="0"/>
                  </a:lnTo>
                  <a:cubicBezTo>
                    <a:pt x="7974661" y="0"/>
                    <a:pt x="8430612" y="455951"/>
                    <a:pt x="8430612" y="1018396"/>
                  </a:cubicBezTo>
                  <a:lnTo>
                    <a:pt x="8430612" y="4535382"/>
                  </a:lnTo>
                  <a:cubicBezTo>
                    <a:pt x="8430612" y="5097827"/>
                    <a:pt x="7974661" y="5553778"/>
                    <a:pt x="7412216" y="5553778"/>
                  </a:cubicBezTo>
                  <a:lnTo>
                    <a:pt x="4576814" y="5553778"/>
                  </a:lnTo>
                  <a:lnTo>
                    <a:pt x="4576814" y="5254492"/>
                  </a:lnTo>
                  <a:lnTo>
                    <a:pt x="7466779" y="5254492"/>
                  </a:lnTo>
                  <a:cubicBezTo>
                    <a:pt x="7819756" y="5254492"/>
                    <a:pt x="8105901" y="4968347"/>
                    <a:pt x="8105901" y="4615370"/>
                  </a:cubicBezTo>
                  <a:lnTo>
                    <a:pt x="8105901" y="938408"/>
                  </a:lnTo>
                  <a:cubicBezTo>
                    <a:pt x="8105901" y="585431"/>
                    <a:pt x="7819756" y="299286"/>
                    <a:pt x="7466779" y="299286"/>
                  </a:cubicBezTo>
                  <a:lnTo>
                    <a:pt x="970535" y="299286"/>
                  </a:lnTo>
                  <a:cubicBezTo>
                    <a:pt x="617559" y="299286"/>
                    <a:pt x="331413" y="585431"/>
                    <a:pt x="331413" y="938408"/>
                  </a:cubicBezTo>
                  <a:lnTo>
                    <a:pt x="331413" y="3792355"/>
                  </a:lnTo>
                  <a:lnTo>
                    <a:pt x="6702" y="3792355"/>
                  </a:lnTo>
                  <a:lnTo>
                    <a:pt x="6702" y="1018396"/>
                  </a:lnTo>
                  <a:cubicBezTo>
                    <a:pt x="6702" y="455951"/>
                    <a:pt x="462653" y="0"/>
                    <a:pt x="1025099" y="0"/>
                  </a:cubicBezTo>
                  <a:close/>
                </a:path>
              </a:pathLst>
            </a:custGeom>
            <a:solidFill>
              <a:srgbClr val="1A1A1A"/>
            </a:solidFill>
            <a:ln w="9525" cap="flat" cmpd="sng" algn="ctr">
              <a:noFill/>
              <a:prstDash val="solid"/>
            </a:ln>
            <a:effectLst>
              <a:outerShdw blurRad="190500" dist="50800" dir="2700000" sx="101000" sy="101000" algn="tl" rotWithShape="0">
                <a:prstClr val="black">
                  <a:alpha val="30000"/>
                </a:prstClr>
              </a:outerShdw>
            </a:effectLst>
          </p:spPr>
          <p:txBody>
            <a:bodyPr rot="0" spcFirstLastPara="0" vert="horz" wrap="square" lIns="179234" tIns="143388" rIns="179234" bIns="14338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375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61" b="0" i="0" u="none" strike="noStrike" kern="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</p:grpSp>
      <p:sp>
        <p:nvSpPr>
          <p:cNvPr id="79" name="white">
            <a:extLst>
              <a:ext uri="{FF2B5EF4-FFF2-40B4-BE49-F238E27FC236}">
                <a16:creationId xmlns:a16="http://schemas.microsoft.com/office/drawing/2014/main" id="{E4D66E1A-07B2-407A-8088-4BAEDD604D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4570" y="902297"/>
            <a:ext cx="3384624" cy="3390583"/>
          </a:xfrm>
          <a:prstGeom prst="ellipse">
            <a:avLst/>
          </a:prstGeom>
          <a:solidFill>
            <a:schemeClr val="bg1"/>
          </a:solidFill>
          <a:ln w="10795" cap="flat" cmpd="sng" algn="ctr">
            <a:noFill/>
            <a:prstDash val="solid"/>
          </a:ln>
          <a:effectLst>
            <a:outerShdw blurRad="254000" dist="50800" dir="2700000" sx="101000" sy="101000" algn="tl" rotWithShape="0">
              <a:prstClr val="black">
                <a:alpha val="35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45706" rIns="0" bIns="45706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375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077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grpSp>
        <p:nvGrpSpPr>
          <p:cNvPr id="80" name="Power BI ICON">
            <a:extLst>
              <a:ext uri="{FF2B5EF4-FFF2-40B4-BE49-F238E27FC236}">
                <a16:creationId xmlns:a16="http://schemas.microsoft.com/office/drawing/2014/main" id="{C1D9C1AB-51EC-4326-8AF9-9F8464AA622E}"/>
              </a:ext>
            </a:extLst>
          </p:cNvPr>
          <p:cNvGrpSpPr>
            <a:grpSpLocks noChangeAspect="1"/>
          </p:cNvGrpSpPr>
          <p:nvPr/>
        </p:nvGrpSpPr>
        <p:grpSpPr>
          <a:xfrm>
            <a:off x="4592573" y="5300780"/>
            <a:ext cx="524446" cy="524446"/>
            <a:chOff x="4959067" y="5594571"/>
            <a:chExt cx="329810" cy="329810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69A3F97C-9587-48FD-9B68-C72EEF9FD68D}"/>
                </a:ext>
              </a:extLst>
            </p:cNvPr>
            <p:cNvSpPr/>
            <p:nvPr/>
          </p:nvSpPr>
          <p:spPr bwMode="auto">
            <a:xfrm>
              <a:off x="4959067" y="5594571"/>
              <a:ext cx="329810" cy="329810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>
              <a:outerShdw blurRad="190500" dist="50800" dir="2700000" sx="101000" sy="101000" algn="tl" rotWithShape="0">
                <a:prstClr val="black">
                  <a:alpha val="30000"/>
                </a:prstClr>
              </a:outerShdw>
            </a:effectLst>
          </p:spPr>
          <p:txBody>
            <a:bodyPr rot="0" spcFirstLastPara="0" vert="horz" wrap="square" lIns="179234" tIns="143388" rIns="179234" bIns="14338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375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61" b="0" i="0" u="none" strike="noStrike" kern="0" cap="none" spc="0" normalizeH="0" baseline="0" noProof="0" dirty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sp>
          <p:nvSpPr>
            <p:cNvPr id="82" name="POWER BI ICON">
              <a:extLst>
                <a:ext uri="{FF2B5EF4-FFF2-40B4-BE49-F238E27FC236}">
                  <a16:creationId xmlns:a16="http://schemas.microsoft.com/office/drawing/2014/main" id="{C462949F-B91B-4B9A-8C79-D6EF43A52B0B}"/>
                </a:ext>
              </a:extLst>
            </p:cNvPr>
            <p:cNvSpPr>
              <a:spLocks noChangeAspect="1"/>
            </p:cNvSpPr>
            <p:nvPr/>
          </p:nvSpPr>
          <p:spPr bwMode="auto">
            <a:xfrm flipV="1">
              <a:off x="5028303" y="5693514"/>
              <a:ext cx="191337" cy="131924"/>
            </a:xfrm>
            <a:custGeom>
              <a:avLst/>
              <a:gdLst>
                <a:gd name="connsiteX0" fmla="*/ 724747 w 3011132"/>
                <a:gd name="connsiteY0" fmla="*/ 690457 h 2242888"/>
                <a:gd name="connsiteX1" fmla="*/ 889639 w 3011132"/>
                <a:gd name="connsiteY1" fmla="*/ 525565 h 2242888"/>
                <a:gd name="connsiteX2" fmla="*/ 889638 w 3011132"/>
                <a:gd name="connsiteY2" fmla="*/ 164892 h 2242888"/>
                <a:gd name="connsiteX3" fmla="*/ 724746 w 3011132"/>
                <a:gd name="connsiteY3" fmla="*/ 0 h 2242888"/>
                <a:gd name="connsiteX4" fmla="*/ 724747 w 3011132"/>
                <a:gd name="connsiteY4" fmla="*/ 1 h 2242888"/>
                <a:gd name="connsiteX5" fmla="*/ 559855 w 3011132"/>
                <a:gd name="connsiteY5" fmla="*/ 164893 h 2242888"/>
                <a:gd name="connsiteX6" fmla="*/ 559855 w 3011132"/>
                <a:gd name="connsiteY6" fmla="*/ 525565 h 2242888"/>
                <a:gd name="connsiteX7" fmla="*/ 724747 w 3011132"/>
                <a:gd name="connsiteY7" fmla="*/ 690457 h 2242888"/>
                <a:gd name="connsiteX8" fmla="*/ 1772676 w 3011132"/>
                <a:gd name="connsiteY8" fmla="*/ 1028296 h 2242888"/>
                <a:gd name="connsiteX9" fmla="*/ 1937568 w 3011132"/>
                <a:gd name="connsiteY9" fmla="*/ 863404 h 2242888"/>
                <a:gd name="connsiteX10" fmla="*/ 1937569 w 3011132"/>
                <a:gd name="connsiteY10" fmla="*/ 164893 h 2242888"/>
                <a:gd name="connsiteX11" fmla="*/ 1772677 w 3011132"/>
                <a:gd name="connsiteY11" fmla="*/ 1 h 2242888"/>
                <a:gd name="connsiteX12" fmla="*/ 1607785 w 3011132"/>
                <a:gd name="connsiteY12" fmla="*/ 164893 h 2242888"/>
                <a:gd name="connsiteX13" fmla="*/ 1607785 w 3011132"/>
                <a:gd name="connsiteY13" fmla="*/ 863403 h 2242888"/>
                <a:gd name="connsiteX14" fmla="*/ 1772677 w 3011132"/>
                <a:gd name="connsiteY14" fmla="*/ 1028295 h 2242888"/>
                <a:gd name="connsiteX15" fmla="*/ 1248711 w 3011132"/>
                <a:gd name="connsiteY15" fmla="*/ 1291654 h 2242888"/>
                <a:gd name="connsiteX16" fmla="*/ 1413603 w 3011132"/>
                <a:gd name="connsiteY16" fmla="*/ 1126762 h 2242888"/>
                <a:gd name="connsiteX17" fmla="*/ 1413604 w 3011132"/>
                <a:gd name="connsiteY17" fmla="*/ 164893 h 2242888"/>
                <a:gd name="connsiteX18" fmla="*/ 1248712 w 3011132"/>
                <a:gd name="connsiteY18" fmla="*/ 1 h 2242888"/>
                <a:gd name="connsiteX19" fmla="*/ 1083820 w 3011132"/>
                <a:gd name="connsiteY19" fmla="*/ 164893 h 2242888"/>
                <a:gd name="connsiteX20" fmla="*/ 1083820 w 3011132"/>
                <a:gd name="connsiteY20" fmla="*/ 1126761 h 2242888"/>
                <a:gd name="connsiteX21" fmla="*/ 1248712 w 3011132"/>
                <a:gd name="connsiteY21" fmla="*/ 1291653 h 2242888"/>
                <a:gd name="connsiteX22" fmla="*/ 2296641 w 3011132"/>
                <a:gd name="connsiteY22" fmla="*/ 1696388 h 2242888"/>
                <a:gd name="connsiteX23" fmla="*/ 2461533 w 3011132"/>
                <a:gd name="connsiteY23" fmla="*/ 1531496 h 2242888"/>
                <a:gd name="connsiteX24" fmla="*/ 2461534 w 3011132"/>
                <a:gd name="connsiteY24" fmla="*/ 164893 h 2242888"/>
                <a:gd name="connsiteX25" fmla="*/ 2296642 w 3011132"/>
                <a:gd name="connsiteY25" fmla="*/ 1 h 2242888"/>
                <a:gd name="connsiteX26" fmla="*/ 2131750 w 3011132"/>
                <a:gd name="connsiteY26" fmla="*/ 164893 h 2242888"/>
                <a:gd name="connsiteX27" fmla="*/ 2131750 w 3011132"/>
                <a:gd name="connsiteY27" fmla="*/ 1531495 h 2242888"/>
                <a:gd name="connsiteX28" fmla="*/ 2296642 w 3011132"/>
                <a:gd name="connsiteY28" fmla="*/ 1696387 h 2242888"/>
                <a:gd name="connsiteX29" fmla="*/ 370635 w 3011132"/>
                <a:gd name="connsiteY29" fmla="*/ 2242888 h 2242888"/>
                <a:gd name="connsiteX30" fmla="*/ 2640497 w 3011132"/>
                <a:gd name="connsiteY30" fmla="*/ 2242888 h 2242888"/>
                <a:gd name="connsiteX31" fmla="*/ 3011132 w 3011132"/>
                <a:gd name="connsiteY31" fmla="*/ 1872253 h 2242888"/>
                <a:gd name="connsiteX32" fmla="*/ 3011132 w 3011132"/>
                <a:gd name="connsiteY32" fmla="*/ 653116 h 2242888"/>
                <a:gd name="connsiteX33" fmla="*/ 2640497 w 3011132"/>
                <a:gd name="connsiteY33" fmla="*/ 282481 h 2242888"/>
                <a:gd name="connsiteX34" fmla="*/ 2630997 w 3011132"/>
                <a:gd name="connsiteY34" fmla="*/ 282481 h 2242888"/>
                <a:gd name="connsiteX35" fmla="*/ 2630997 w 3011132"/>
                <a:gd name="connsiteY35" fmla="*/ 397932 h 2242888"/>
                <a:gd name="connsiteX36" fmla="*/ 2635026 w 3011132"/>
                <a:gd name="connsiteY36" fmla="*/ 397932 h 2242888"/>
                <a:gd name="connsiteX37" fmla="*/ 2892528 w 3011132"/>
                <a:gd name="connsiteY37" fmla="*/ 655434 h 2242888"/>
                <a:gd name="connsiteX38" fmla="*/ 2892528 w 3011132"/>
                <a:gd name="connsiteY38" fmla="*/ 1869563 h 2242888"/>
                <a:gd name="connsiteX39" fmla="*/ 2635026 w 3011132"/>
                <a:gd name="connsiteY39" fmla="*/ 2127065 h 2242888"/>
                <a:gd name="connsiteX40" fmla="*/ 385364 w 3011132"/>
                <a:gd name="connsiteY40" fmla="*/ 2127065 h 2242888"/>
                <a:gd name="connsiteX41" fmla="*/ 127862 w 3011132"/>
                <a:gd name="connsiteY41" fmla="*/ 1869563 h 2242888"/>
                <a:gd name="connsiteX42" fmla="*/ 127862 w 3011132"/>
                <a:gd name="connsiteY42" fmla="*/ 655434 h 2242888"/>
                <a:gd name="connsiteX43" fmla="*/ 385364 w 3011132"/>
                <a:gd name="connsiteY43" fmla="*/ 397932 h 2242888"/>
                <a:gd name="connsiteX44" fmla="*/ 412220 w 3011132"/>
                <a:gd name="connsiteY44" fmla="*/ 397932 h 2242888"/>
                <a:gd name="connsiteX45" fmla="*/ 412220 w 3011132"/>
                <a:gd name="connsiteY45" fmla="*/ 282481 h 2242888"/>
                <a:gd name="connsiteX46" fmla="*/ 370635 w 3011132"/>
                <a:gd name="connsiteY46" fmla="*/ 282481 h 2242888"/>
                <a:gd name="connsiteX47" fmla="*/ 0 w 3011132"/>
                <a:gd name="connsiteY47" fmla="*/ 653116 h 2242888"/>
                <a:gd name="connsiteX48" fmla="*/ 0 w 3011132"/>
                <a:gd name="connsiteY48" fmla="*/ 1872253 h 2242888"/>
                <a:gd name="connsiteX49" fmla="*/ 370635 w 3011132"/>
                <a:gd name="connsiteY49" fmla="*/ 2242888 h 224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011132" h="2242888">
                  <a:moveTo>
                    <a:pt x="724747" y="690457"/>
                  </a:moveTo>
                  <a:cubicBezTo>
                    <a:pt x="815814" y="690457"/>
                    <a:pt x="889639" y="616632"/>
                    <a:pt x="889639" y="525565"/>
                  </a:cubicBezTo>
                  <a:cubicBezTo>
                    <a:pt x="889639" y="405341"/>
                    <a:pt x="889638" y="285116"/>
                    <a:pt x="889638" y="164892"/>
                  </a:cubicBezTo>
                  <a:cubicBezTo>
                    <a:pt x="889638" y="73825"/>
                    <a:pt x="815813" y="0"/>
                    <a:pt x="724746" y="0"/>
                  </a:cubicBezTo>
                  <a:lnTo>
                    <a:pt x="724747" y="1"/>
                  </a:lnTo>
                  <a:cubicBezTo>
                    <a:pt x="633680" y="1"/>
                    <a:pt x="559855" y="73826"/>
                    <a:pt x="559855" y="164893"/>
                  </a:cubicBezTo>
                  <a:lnTo>
                    <a:pt x="559855" y="525565"/>
                  </a:lnTo>
                  <a:cubicBezTo>
                    <a:pt x="559855" y="616632"/>
                    <a:pt x="633680" y="690457"/>
                    <a:pt x="724747" y="690457"/>
                  </a:cubicBezTo>
                  <a:close/>
                  <a:moveTo>
                    <a:pt x="1772676" y="1028296"/>
                  </a:moveTo>
                  <a:cubicBezTo>
                    <a:pt x="1863743" y="1028296"/>
                    <a:pt x="1937568" y="954471"/>
                    <a:pt x="1937568" y="863404"/>
                  </a:cubicBezTo>
                  <a:cubicBezTo>
                    <a:pt x="1937568" y="630567"/>
                    <a:pt x="1937569" y="397730"/>
                    <a:pt x="1937569" y="164893"/>
                  </a:cubicBezTo>
                  <a:cubicBezTo>
                    <a:pt x="1937569" y="73826"/>
                    <a:pt x="1863744" y="1"/>
                    <a:pt x="1772677" y="1"/>
                  </a:cubicBezTo>
                  <a:cubicBezTo>
                    <a:pt x="1681610" y="1"/>
                    <a:pt x="1607785" y="73826"/>
                    <a:pt x="1607785" y="164893"/>
                  </a:cubicBezTo>
                  <a:lnTo>
                    <a:pt x="1607785" y="863403"/>
                  </a:lnTo>
                  <a:cubicBezTo>
                    <a:pt x="1607785" y="954470"/>
                    <a:pt x="1681610" y="1028295"/>
                    <a:pt x="1772677" y="1028295"/>
                  </a:cubicBezTo>
                  <a:close/>
                  <a:moveTo>
                    <a:pt x="1248711" y="1291654"/>
                  </a:moveTo>
                  <a:cubicBezTo>
                    <a:pt x="1339778" y="1291654"/>
                    <a:pt x="1413603" y="1217829"/>
                    <a:pt x="1413603" y="1126762"/>
                  </a:cubicBezTo>
                  <a:cubicBezTo>
                    <a:pt x="1413603" y="806139"/>
                    <a:pt x="1413604" y="485516"/>
                    <a:pt x="1413604" y="164893"/>
                  </a:cubicBezTo>
                  <a:cubicBezTo>
                    <a:pt x="1413604" y="73826"/>
                    <a:pt x="1339779" y="1"/>
                    <a:pt x="1248712" y="1"/>
                  </a:cubicBezTo>
                  <a:cubicBezTo>
                    <a:pt x="1157645" y="1"/>
                    <a:pt x="1083820" y="73826"/>
                    <a:pt x="1083820" y="164893"/>
                  </a:cubicBezTo>
                  <a:lnTo>
                    <a:pt x="1083820" y="1126761"/>
                  </a:lnTo>
                  <a:cubicBezTo>
                    <a:pt x="1083820" y="1217828"/>
                    <a:pt x="1157645" y="1291653"/>
                    <a:pt x="1248712" y="1291653"/>
                  </a:cubicBezTo>
                  <a:close/>
                  <a:moveTo>
                    <a:pt x="2296641" y="1696388"/>
                  </a:moveTo>
                  <a:cubicBezTo>
                    <a:pt x="2387708" y="1696388"/>
                    <a:pt x="2461533" y="1622563"/>
                    <a:pt x="2461533" y="1531496"/>
                  </a:cubicBezTo>
                  <a:cubicBezTo>
                    <a:pt x="2461533" y="1075962"/>
                    <a:pt x="2461534" y="620427"/>
                    <a:pt x="2461534" y="164893"/>
                  </a:cubicBezTo>
                  <a:cubicBezTo>
                    <a:pt x="2461534" y="73826"/>
                    <a:pt x="2387709" y="1"/>
                    <a:pt x="2296642" y="1"/>
                  </a:cubicBezTo>
                  <a:cubicBezTo>
                    <a:pt x="2205575" y="1"/>
                    <a:pt x="2131750" y="73826"/>
                    <a:pt x="2131750" y="164893"/>
                  </a:cubicBezTo>
                  <a:lnTo>
                    <a:pt x="2131750" y="1531495"/>
                  </a:lnTo>
                  <a:cubicBezTo>
                    <a:pt x="2131750" y="1622562"/>
                    <a:pt x="2205575" y="1696387"/>
                    <a:pt x="2296642" y="1696387"/>
                  </a:cubicBezTo>
                  <a:close/>
                  <a:moveTo>
                    <a:pt x="370635" y="2242888"/>
                  </a:moveTo>
                  <a:lnTo>
                    <a:pt x="2640497" y="2242888"/>
                  </a:lnTo>
                  <a:cubicBezTo>
                    <a:pt x="2845193" y="2242888"/>
                    <a:pt x="3011132" y="2076949"/>
                    <a:pt x="3011132" y="1872253"/>
                  </a:cubicBezTo>
                  <a:lnTo>
                    <a:pt x="3011132" y="653116"/>
                  </a:lnTo>
                  <a:cubicBezTo>
                    <a:pt x="3011132" y="448420"/>
                    <a:pt x="2845193" y="282481"/>
                    <a:pt x="2640497" y="282481"/>
                  </a:cubicBezTo>
                  <a:lnTo>
                    <a:pt x="2630997" y="282481"/>
                  </a:lnTo>
                  <a:lnTo>
                    <a:pt x="2630997" y="397932"/>
                  </a:lnTo>
                  <a:lnTo>
                    <a:pt x="2635026" y="397932"/>
                  </a:lnTo>
                  <a:cubicBezTo>
                    <a:pt x="2777240" y="397932"/>
                    <a:pt x="2892528" y="513220"/>
                    <a:pt x="2892528" y="655434"/>
                  </a:cubicBezTo>
                  <a:lnTo>
                    <a:pt x="2892528" y="1869563"/>
                  </a:lnTo>
                  <a:cubicBezTo>
                    <a:pt x="2892528" y="2011777"/>
                    <a:pt x="2777240" y="2127065"/>
                    <a:pt x="2635026" y="2127065"/>
                  </a:cubicBezTo>
                  <a:lnTo>
                    <a:pt x="385364" y="2127065"/>
                  </a:lnTo>
                  <a:cubicBezTo>
                    <a:pt x="243150" y="2127065"/>
                    <a:pt x="127862" y="2011777"/>
                    <a:pt x="127862" y="1869563"/>
                  </a:cubicBezTo>
                  <a:lnTo>
                    <a:pt x="127862" y="655434"/>
                  </a:lnTo>
                  <a:cubicBezTo>
                    <a:pt x="127862" y="513220"/>
                    <a:pt x="243150" y="397932"/>
                    <a:pt x="385364" y="397932"/>
                  </a:cubicBezTo>
                  <a:lnTo>
                    <a:pt x="412220" y="397932"/>
                  </a:lnTo>
                  <a:lnTo>
                    <a:pt x="412220" y="282481"/>
                  </a:lnTo>
                  <a:lnTo>
                    <a:pt x="370635" y="282481"/>
                  </a:lnTo>
                  <a:cubicBezTo>
                    <a:pt x="165939" y="282481"/>
                    <a:pt x="0" y="448420"/>
                    <a:pt x="0" y="653116"/>
                  </a:cubicBezTo>
                  <a:lnTo>
                    <a:pt x="0" y="1872253"/>
                  </a:lnTo>
                  <a:cubicBezTo>
                    <a:pt x="0" y="2076949"/>
                    <a:pt x="165939" y="2242888"/>
                    <a:pt x="370635" y="2242888"/>
                  </a:cubicBezTo>
                  <a:close/>
                </a:path>
              </a:pathLst>
            </a:custGeom>
            <a:solidFill>
              <a:srgbClr val="1A1A1A"/>
            </a:solidFill>
            <a:ln w="9525" cap="flat" cmpd="sng" algn="ctr">
              <a:noFill/>
              <a:prstDash val="solid"/>
            </a:ln>
            <a:effectLst>
              <a:outerShdw blurRad="190500" dist="50800" dir="2700000" sx="101000" sy="101000" algn="tl" rotWithShape="0">
                <a:prstClr val="black">
                  <a:alpha val="30000"/>
                </a:prstClr>
              </a:outerShdw>
            </a:effectLst>
          </p:spPr>
          <p:txBody>
            <a:bodyPr rot="0" spcFirstLastPara="0" vert="horz" wrap="square" lIns="179234" tIns="143388" rIns="179234" bIns="14338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375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61" b="0" i="0" u="none" strike="noStrike" kern="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</p:grpSp>
      <p:grpSp>
        <p:nvGrpSpPr>
          <p:cNvPr id="83" name="PowerApps ICON">
            <a:extLst>
              <a:ext uri="{FF2B5EF4-FFF2-40B4-BE49-F238E27FC236}">
                <a16:creationId xmlns:a16="http://schemas.microsoft.com/office/drawing/2014/main" id="{5918328C-2876-47C5-9820-AD3F460C3418}"/>
              </a:ext>
            </a:extLst>
          </p:cNvPr>
          <p:cNvGrpSpPr>
            <a:grpSpLocks noChangeAspect="1"/>
          </p:cNvGrpSpPr>
          <p:nvPr/>
        </p:nvGrpSpPr>
        <p:grpSpPr>
          <a:xfrm>
            <a:off x="6882155" y="5300780"/>
            <a:ext cx="524446" cy="524446"/>
            <a:chOff x="6903123" y="5594571"/>
            <a:chExt cx="329810" cy="329810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09B5132A-A702-4F30-B275-06E53A54FDE6}"/>
                </a:ext>
              </a:extLst>
            </p:cNvPr>
            <p:cNvSpPr/>
            <p:nvPr/>
          </p:nvSpPr>
          <p:spPr bwMode="auto">
            <a:xfrm>
              <a:off x="6903123" y="5594571"/>
              <a:ext cx="329810" cy="329810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>
              <a:outerShdw blurRad="190500" dist="50800" dir="2700000" sx="101000" sy="101000" algn="tl" rotWithShape="0">
                <a:prstClr val="black">
                  <a:alpha val="30000"/>
                </a:prstClr>
              </a:outerShdw>
            </a:effectLst>
          </p:spPr>
          <p:txBody>
            <a:bodyPr rot="0" spcFirstLastPara="0" vert="horz" wrap="square" lIns="179234" tIns="143388" rIns="179234" bIns="14338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375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61" b="0" i="0" u="none" strike="noStrike" kern="0" cap="none" spc="0" normalizeH="0" baseline="0" noProof="0" dirty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sp>
          <p:nvSpPr>
            <p:cNvPr id="85" name="POWERAPPSICON">
              <a:extLst>
                <a:ext uri="{FF2B5EF4-FFF2-40B4-BE49-F238E27FC236}">
                  <a16:creationId xmlns:a16="http://schemas.microsoft.com/office/drawing/2014/main" id="{905CC2B7-4043-44CB-BEFD-BB4070FAE2A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73543" y="5693072"/>
              <a:ext cx="188970" cy="132808"/>
            </a:xfrm>
            <a:custGeom>
              <a:avLst/>
              <a:gdLst>
                <a:gd name="connsiteX0" fmla="*/ 274828 w 416691"/>
                <a:gd name="connsiteY0" fmla="*/ 227922 h 316368"/>
                <a:gd name="connsiteX1" fmla="*/ 312357 w 416691"/>
                <a:gd name="connsiteY1" fmla="*/ 265002 h 316368"/>
                <a:gd name="connsiteX2" fmla="*/ 312418 w 416691"/>
                <a:gd name="connsiteY2" fmla="*/ 275189 h 316368"/>
                <a:gd name="connsiteX3" fmla="*/ 273845 w 416691"/>
                <a:gd name="connsiteY3" fmla="*/ 314228 h 316368"/>
                <a:gd name="connsiteX4" fmla="*/ 263659 w 416691"/>
                <a:gd name="connsiteY4" fmla="*/ 314289 h 316368"/>
                <a:gd name="connsiteX5" fmla="*/ 226130 w 416691"/>
                <a:gd name="connsiteY5" fmla="*/ 277209 h 316368"/>
                <a:gd name="connsiteX6" fmla="*/ 226069 w 416691"/>
                <a:gd name="connsiteY6" fmla="*/ 267023 h 316368"/>
                <a:gd name="connsiteX7" fmla="*/ 264642 w 416691"/>
                <a:gd name="connsiteY7" fmla="*/ 227984 h 316368"/>
                <a:gd name="connsiteX8" fmla="*/ 274828 w 416691"/>
                <a:gd name="connsiteY8" fmla="*/ 227922 h 316368"/>
                <a:gd name="connsiteX9" fmla="*/ 334401 w 416691"/>
                <a:gd name="connsiteY9" fmla="*/ 168507 h 316368"/>
                <a:gd name="connsiteX10" fmla="*/ 371930 w 416691"/>
                <a:gd name="connsiteY10" fmla="*/ 205587 h 316368"/>
                <a:gd name="connsiteX11" fmla="*/ 371991 w 416691"/>
                <a:gd name="connsiteY11" fmla="*/ 215774 h 316368"/>
                <a:gd name="connsiteX12" fmla="*/ 333418 w 416691"/>
                <a:gd name="connsiteY12" fmla="*/ 254813 h 316368"/>
                <a:gd name="connsiteX13" fmla="*/ 323232 w 416691"/>
                <a:gd name="connsiteY13" fmla="*/ 254874 h 316368"/>
                <a:gd name="connsiteX14" fmla="*/ 285703 w 416691"/>
                <a:gd name="connsiteY14" fmla="*/ 217794 h 316368"/>
                <a:gd name="connsiteX15" fmla="*/ 285642 w 416691"/>
                <a:gd name="connsiteY15" fmla="*/ 207608 h 316368"/>
                <a:gd name="connsiteX16" fmla="*/ 324215 w 416691"/>
                <a:gd name="connsiteY16" fmla="*/ 168569 h 316368"/>
                <a:gd name="connsiteX17" fmla="*/ 334401 w 416691"/>
                <a:gd name="connsiteY17" fmla="*/ 168507 h 316368"/>
                <a:gd name="connsiteX18" fmla="*/ 152821 w 416691"/>
                <a:gd name="connsiteY18" fmla="*/ 167256 h 316368"/>
                <a:gd name="connsiteX19" fmla="*/ 147368 w 416691"/>
                <a:gd name="connsiteY19" fmla="*/ 169553 h 316368"/>
                <a:gd name="connsiteX20" fmla="*/ 109372 w 416691"/>
                <a:gd name="connsiteY20" fmla="*/ 208008 h 316368"/>
                <a:gd name="connsiteX21" fmla="*/ 109438 w 416691"/>
                <a:gd name="connsiteY21" fmla="*/ 218942 h 316368"/>
                <a:gd name="connsiteX22" fmla="*/ 145598 w 416691"/>
                <a:gd name="connsiteY22" fmla="*/ 254670 h 316368"/>
                <a:gd name="connsiteX23" fmla="*/ 156532 w 416691"/>
                <a:gd name="connsiteY23" fmla="*/ 254604 h 316368"/>
                <a:gd name="connsiteX24" fmla="*/ 194528 w 416691"/>
                <a:gd name="connsiteY24" fmla="*/ 216149 h 316368"/>
                <a:gd name="connsiteX25" fmla="*/ 194462 w 416691"/>
                <a:gd name="connsiteY25" fmla="*/ 205215 h 316368"/>
                <a:gd name="connsiteX26" fmla="*/ 158302 w 416691"/>
                <a:gd name="connsiteY26" fmla="*/ 169487 h 316368"/>
                <a:gd name="connsiteX27" fmla="*/ 152821 w 416691"/>
                <a:gd name="connsiteY27" fmla="*/ 167256 h 316368"/>
                <a:gd name="connsiteX28" fmla="*/ 152767 w 416691"/>
                <a:gd name="connsiteY28" fmla="*/ 113185 h 316368"/>
                <a:gd name="connsiteX29" fmla="*/ 163879 w 416691"/>
                <a:gd name="connsiteY29" fmla="*/ 117710 h 316368"/>
                <a:gd name="connsiteX30" fmla="*/ 245552 w 416691"/>
                <a:gd name="connsiteY30" fmla="*/ 198407 h 316368"/>
                <a:gd name="connsiteX31" fmla="*/ 245686 w 416691"/>
                <a:gd name="connsiteY31" fmla="*/ 220576 h 316368"/>
                <a:gd name="connsiteX32" fmla="*/ 161740 w 416691"/>
                <a:gd name="connsiteY32" fmla="*/ 305537 h 316368"/>
                <a:gd name="connsiteX33" fmla="*/ 139571 w 416691"/>
                <a:gd name="connsiteY33" fmla="*/ 305671 h 316368"/>
                <a:gd name="connsiteX34" fmla="*/ 57898 w 416691"/>
                <a:gd name="connsiteY34" fmla="*/ 224974 h 316368"/>
                <a:gd name="connsiteX35" fmla="*/ 57764 w 416691"/>
                <a:gd name="connsiteY35" fmla="*/ 202804 h 316368"/>
                <a:gd name="connsiteX36" fmla="*/ 141710 w 416691"/>
                <a:gd name="connsiteY36" fmla="*/ 117843 h 316368"/>
                <a:gd name="connsiteX37" fmla="*/ 152767 w 416691"/>
                <a:gd name="connsiteY37" fmla="*/ 113185 h 316368"/>
                <a:gd name="connsiteX38" fmla="*/ 274828 w 416691"/>
                <a:gd name="connsiteY38" fmla="*/ 111450 h 316368"/>
                <a:gd name="connsiteX39" fmla="*/ 312357 w 416691"/>
                <a:gd name="connsiteY39" fmla="*/ 148530 h 316368"/>
                <a:gd name="connsiteX40" fmla="*/ 312418 w 416691"/>
                <a:gd name="connsiteY40" fmla="*/ 158717 h 316368"/>
                <a:gd name="connsiteX41" fmla="*/ 273845 w 416691"/>
                <a:gd name="connsiteY41" fmla="*/ 197756 h 316368"/>
                <a:gd name="connsiteX42" fmla="*/ 263659 w 416691"/>
                <a:gd name="connsiteY42" fmla="*/ 197817 h 316368"/>
                <a:gd name="connsiteX43" fmla="*/ 226130 w 416691"/>
                <a:gd name="connsiteY43" fmla="*/ 160737 h 316368"/>
                <a:gd name="connsiteX44" fmla="*/ 226069 w 416691"/>
                <a:gd name="connsiteY44" fmla="*/ 150551 h 316368"/>
                <a:gd name="connsiteX45" fmla="*/ 264642 w 416691"/>
                <a:gd name="connsiteY45" fmla="*/ 111512 h 316368"/>
                <a:gd name="connsiteX46" fmla="*/ 274828 w 416691"/>
                <a:gd name="connsiteY46" fmla="*/ 111450 h 316368"/>
                <a:gd name="connsiteX47" fmla="*/ 45680 w 416691"/>
                <a:gd name="connsiteY47" fmla="*/ 0 h 316368"/>
                <a:gd name="connsiteX48" fmla="*/ 371011 w 416691"/>
                <a:gd name="connsiteY48" fmla="*/ 0 h 316368"/>
                <a:gd name="connsiteX49" fmla="*/ 416691 w 416691"/>
                <a:gd name="connsiteY49" fmla="*/ 45680 h 316368"/>
                <a:gd name="connsiteX50" fmla="*/ 416691 w 416691"/>
                <a:gd name="connsiteY50" fmla="*/ 225772 h 316368"/>
                <a:gd name="connsiteX51" fmla="*/ 371011 w 416691"/>
                <a:gd name="connsiteY51" fmla="*/ 271452 h 316368"/>
                <a:gd name="connsiteX52" fmla="*/ 363811 w 416691"/>
                <a:gd name="connsiteY52" fmla="*/ 271452 h 316368"/>
                <a:gd name="connsiteX53" fmla="*/ 363811 w 416691"/>
                <a:gd name="connsiteY53" fmla="*/ 251397 h 316368"/>
                <a:gd name="connsiteX54" fmla="*/ 368991 w 416691"/>
                <a:gd name="connsiteY54" fmla="*/ 251397 h 316368"/>
                <a:gd name="connsiteX55" fmla="*/ 397764 w 416691"/>
                <a:gd name="connsiteY55" fmla="*/ 222624 h 316368"/>
                <a:gd name="connsiteX56" fmla="*/ 397764 w 416691"/>
                <a:gd name="connsiteY56" fmla="*/ 45860 h 316368"/>
                <a:gd name="connsiteX57" fmla="*/ 368991 w 416691"/>
                <a:gd name="connsiteY57" fmla="*/ 17086 h 316368"/>
                <a:gd name="connsiteX58" fmla="*/ 47700 w 416691"/>
                <a:gd name="connsiteY58" fmla="*/ 17086 h 316368"/>
                <a:gd name="connsiteX59" fmla="*/ 18927 w 416691"/>
                <a:gd name="connsiteY59" fmla="*/ 45860 h 316368"/>
                <a:gd name="connsiteX60" fmla="*/ 18927 w 416691"/>
                <a:gd name="connsiteY60" fmla="*/ 222624 h 316368"/>
                <a:gd name="connsiteX61" fmla="*/ 47700 w 416691"/>
                <a:gd name="connsiteY61" fmla="*/ 251397 h 316368"/>
                <a:gd name="connsiteX62" fmla="*/ 58874 w 416691"/>
                <a:gd name="connsiteY62" fmla="*/ 251397 h 316368"/>
                <a:gd name="connsiteX63" fmla="*/ 58874 w 416691"/>
                <a:gd name="connsiteY63" fmla="*/ 271452 h 316368"/>
                <a:gd name="connsiteX64" fmla="*/ 45680 w 416691"/>
                <a:gd name="connsiteY64" fmla="*/ 271452 h 316368"/>
                <a:gd name="connsiteX65" fmla="*/ 0 w 416691"/>
                <a:gd name="connsiteY65" fmla="*/ 225772 h 316368"/>
                <a:gd name="connsiteX66" fmla="*/ 0 w 416691"/>
                <a:gd name="connsiteY66" fmla="*/ 45680 h 316368"/>
                <a:gd name="connsiteX67" fmla="*/ 45680 w 416691"/>
                <a:gd name="connsiteY67" fmla="*/ 0 h 316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416691" h="316368">
                  <a:moveTo>
                    <a:pt x="274828" y="227922"/>
                  </a:moveTo>
                  <a:lnTo>
                    <a:pt x="312357" y="265002"/>
                  </a:lnTo>
                  <a:cubicBezTo>
                    <a:pt x="315186" y="267798"/>
                    <a:pt x="315214" y="272359"/>
                    <a:pt x="312418" y="275189"/>
                  </a:cubicBezTo>
                  <a:lnTo>
                    <a:pt x="273845" y="314228"/>
                  </a:lnTo>
                  <a:cubicBezTo>
                    <a:pt x="271049" y="317058"/>
                    <a:pt x="266489" y="317085"/>
                    <a:pt x="263659" y="314289"/>
                  </a:cubicBezTo>
                  <a:lnTo>
                    <a:pt x="226130" y="277209"/>
                  </a:lnTo>
                  <a:cubicBezTo>
                    <a:pt x="223301" y="274413"/>
                    <a:pt x="223273" y="269853"/>
                    <a:pt x="226069" y="267023"/>
                  </a:cubicBezTo>
                  <a:lnTo>
                    <a:pt x="264642" y="227984"/>
                  </a:lnTo>
                  <a:cubicBezTo>
                    <a:pt x="267438" y="225154"/>
                    <a:pt x="271998" y="225126"/>
                    <a:pt x="274828" y="227922"/>
                  </a:cubicBezTo>
                  <a:close/>
                  <a:moveTo>
                    <a:pt x="334401" y="168507"/>
                  </a:moveTo>
                  <a:lnTo>
                    <a:pt x="371930" y="205587"/>
                  </a:lnTo>
                  <a:cubicBezTo>
                    <a:pt x="374759" y="208383"/>
                    <a:pt x="374787" y="212944"/>
                    <a:pt x="371991" y="215774"/>
                  </a:cubicBezTo>
                  <a:lnTo>
                    <a:pt x="333418" y="254813"/>
                  </a:lnTo>
                  <a:cubicBezTo>
                    <a:pt x="330622" y="257643"/>
                    <a:pt x="326062" y="257670"/>
                    <a:pt x="323232" y="254874"/>
                  </a:cubicBezTo>
                  <a:lnTo>
                    <a:pt x="285703" y="217794"/>
                  </a:lnTo>
                  <a:cubicBezTo>
                    <a:pt x="282874" y="214998"/>
                    <a:pt x="282846" y="210438"/>
                    <a:pt x="285642" y="207608"/>
                  </a:cubicBezTo>
                  <a:lnTo>
                    <a:pt x="324215" y="168569"/>
                  </a:lnTo>
                  <a:cubicBezTo>
                    <a:pt x="327011" y="165739"/>
                    <a:pt x="331571" y="165711"/>
                    <a:pt x="334401" y="168507"/>
                  </a:cubicBezTo>
                  <a:close/>
                  <a:moveTo>
                    <a:pt x="152821" y="167256"/>
                  </a:moveTo>
                  <a:cubicBezTo>
                    <a:pt x="150842" y="167268"/>
                    <a:pt x="148868" y="168034"/>
                    <a:pt x="147368" y="169553"/>
                  </a:cubicBezTo>
                  <a:lnTo>
                    <a:pt x="109372" y="208008"/>
                  </a:lnTo>
                  <a:cubicBezTo>
                    <a:pt x="106371" y="211046"/>
                    <a:pt x="106400" y="215941"/>
                    <a:pt x="109438" y="218942"/>
                  </a:cubicBezTo>
                  <a:lnTo>
                    <a:pt x="145598" y="254670"/>
                  </a:lnTo>
                  <a:cubicBezTo>
                    <a:pt x="148636" y="257671"/>
                    <a:pt x="153531" y="257642"/>
                    <a:pt x="156532" y="254604"/>
                  </a:cubicBezTo>
                  <a:lnTo>
                    <a:pt x="194528" y="216149"/>
                  </a:lnTo>
                  <a:cubicBezTo>
                    <a:pt x="197529" y="213112"/>
                    <a:pt x="197500" y="208217"/>
                    <a:pt x="194462" y="205215"/>
                  </a:cubicBezTo>
                  <a:lnTo>
                    <a:pt x="158302" y="169487"/>
                  </a:lnTo>
                  <a:cubicBezTo>
                    <a:pt x="156783" y="167987"/>
                    <a:pt x="154800" y="167244"/>
                    <a:pt x="152821" y="167256"/>
                  </a:cubicBezTo>
                  <a:close/>
                  <a:moveTo>
                    <a:pt x="152767" y="113185"/>
                  </a:moveTo>
                  <a:cubicBezTo>
                    <a:pt x="156779" y="113161"/>
                    <a:pt x="160800" y="114667"/>
                    <a:pt x="163879" y="117710"/>
                  </a:cubicBezTo>
                  <a:lnTo>
                    <a:pt x="245552" y="198407"/>
                  </a:lnTo>
                  <a:cubicBezTo>
                    <a:pt x="251711" y="204492"/>
                    <a:pt x="251771" y="214417"/>
                    <a:pt x="245686" y="220576"/>
                  </a:cubicBezTo>
                  <a:lnTo>
                    <a:pt x="161740" y="305537"/>
                  </a:lnTo>
                  <a:cubicBezTo>
                    <a:pt x="155655" y="311696"/>
                    <a:pt x="145730" y="311756"/>
                    <a:pt x="139571" y="305671"/>
                  </a:cubicBezTo>
                  <a:lnTo>
                    <a:pt x="57898" y="224974"/>
                  </a:lnTo>
                  <a:cubicBezTo>
                    <a:pt x="51739" y="218889"/>
                    <a:pt x="51679" y="208963"/>
                    <a:pt x="57764" y="202804"/>
                  </a:cubicBezTo>
                  <a:lnTo>
                    <a:pt x="141710" y="117843"/>
                  </a:lnTo>
                  <a:cubicBezTo>
                    <a:pt x="144752" y="114764"/>
                    <a:pt x="148755" y="113209"/>
                    <a:pt x="152767" y="113185"/>
                  </a:cubicBezTo>
                  <a:close/>
                  <a:moveTo>
                    <a:pt x="274828" y="111450"/>
                  </a:moveTo>
                  <a:lnTo>
                    <a:pt x="312357" y="148530"/>
                  </a:lnTo>
                  <a:cubicBezTo>
                    <a:pt x="315186" y="151326"/>
                    <a:pt x="315214" y="155887"/>
                    <a:pt x="312418" y="158717"/>
                  </a:cubicBezTo>
                  <a:lnTo>
                    <a:pt x="273845" y="197756"/>
                  </a:lnTo>
                  <a:cubicBezTo>
                    <a:pt x="271049" y="200586"/>
                    <a:pt x="266489" y="200613"/>
                    <a:pt x="263659" y="197817"/>
                  </a:cubicBezTo>
                  <a:lnTo>
                    <a:pt x="226130" y="160737"/>
                  </a:lnTo>
                  <a:cubicBezTo>
                    <a:pt x="223301" y="157941"/>
                    <a:pt x="223273" y="153381"/>
                    <a:pt x="226069" y="150551"/>
                  </a:cubicBezTo>
                  <a:lnTo>
                    <a:pt x="264642" y="111512"/>
                  </a:lnTo>
                  <a:cubicBezTo>
                    <a:pt x="267438" y="108682"/>
                    <a:pt x="271998" y="108654"/>
                    <a:pt x="274828" y="111450"/>
                  </a:cubicBezTo>
                  <a:close/>
                  <a:moveTo>
                    <a:pt x="45680" y="0"/>
                  </a:moveTo>
                  <a:lnTo>
                    <a:pt x="371011" y="0"/>
                  </a:lnTo>
                  <a:cubicBezTo>
                    <a:pt x="396239" y="0"/>
                    <a:pt x="416691" y="20452"/>
                    <a:pt x="416691" y="45680"/>
                  </a:cubicBezTo>
                  <a:lnTo>
                    <a:pt x="416691" y="225772"/>
                  </a:lnTo>
                  <a:cubicBezTo>
                    <a:pt x="416691" y="251001"/>
                    <a:pt x="396239" y="271452"/>
                    <a:pt x="371011" y="271452"/>
                  </a:cubicBezTo>
                  <a:lnTo>
                    <a:pt x="363811" y="271452"/>
                  </a:lnTo>
                  <a:lnTo>
                    <a:pt x="363811" y="251397"/>
                  </a:lnTo>
                  <a:lnTo>
                    <a:pt x="368991" y="251397"/>
                  </a:lnTo>
                  <a:cubicBezTo>
                    <a:pt x="384882" y="251397"/>
                    <a:pt x="397764" y="238515"/>
                    <a:pt x="397764" y="222624"/>
                  </a:cubicBezTo>
                  <a:lnTo>
                    <a:pt x="397764" y="45860"/>
                  </a:lnTo>
                  <a:cubicBezTo>
                    <a:pt x="397764" y="29969"/>
                    <a:pt x="384882" y="17086"/>
                    <a:pt x="368991" y="17086"/>
                  </a:cubicBezTo>
                  <a:lnTo>
                    <a:pt x="47700" y="17086"/>
                  </a:lnTo>
                  <a:cubicBezTo>
                    <a:pt x="31809" y="17086"/>
                    <a:pt x="18927" y="29969"/>
                    <a:pt x="18927" y="45860"/>
                  </a:cubicBezTo>
                  <a:lnTo>
                    <a:pt x="18927" y="222624"/>
                  </a:lnTo>
                  <a:cubicBezTo>
                    <a:pt x="18927" y="238515"/>
                    <a:pt x="31809" y="251397"/>
                    <a:pt x="47700" y="251397"/>
                  </a:cubicBezTo>
                  <a:lnTo>
                    <a:pt x="58874" y="251397"/>
                  </a:lnTo>
                  <a:lnTo>
                    <a:pt x="58874" y="271452"/>
                  </a:lnTo>
                  <a:lnTo>
                    <a:pt x="45680" y="271452"/>
                  </a:lnTo>
                  <a:cubicBezTo>
                    <a:pt x="20452" y="271452"/>
                    <a:pt x="0" y="251001"/>
                    <a:pt x="0" y="225772"/>
                  </a:cubicBezTo>
                  <a:lnTo>
                    <a:pt x="0" y="45680"/>
                  </a:lnTo>
                  <a:cubicBezTo>
                    <a:pt x="0" y="20452"/>
                    <a:pt x="20452" y="0"/>
                    <a:pt x="45680" y="0"/>
                  </a:cubicBezTo>
                  <a:close/>
                </a:path>
              </a:pathLst>
            </a:custGeom>
            <a:solidFill>
              <a:srgbClr val="1A1A1A"/>
            </a:solidFill>
            <a:ln w="9525" cap="flat" cmpd="sng" algn="ctr">
              <a:noFill/>
              <a:prstDash val="solid"/>
            </a:ln>
            <a:effectLst>
              <a:outerShdw blurRad="190500" dist="50800" dir="2700000" sx="101000" sy="101000" algn="tl" rotWithShape="0">
                <a:prstClr val="black">
                  <a:alpha val="30000"/>
                </a:prstClr>
              </a:outerShdw>
            </a:effectLst>
          </p:spPr>
          <p:txBody>
            <a:bodyPr rot="0" spcFirstLastPara="0" vert="horz" wrap="square" lIns="179234" tIns="143388" rIns="179234" bIns="14338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375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61" b="0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</p:grpSp>
      <p:sp>
        <p:nvSpPr>
          <p:cNvPr id="86" name="Power platform">
            <a:extLst>
              <a:ext uri="{FF2B5EF4-FFF2-40B4-BE49-F238E27FC236}">
                <a16:creationId xmlns:a16="http://schemas.microsoft.com/office/drawing/2014/main" id="{DC35D80C-0FA7-494C-8F1A-62CDD490E329}"/>
              </a:ext>
            </a:extLst>
          </p:cNvPr>
          <p:cNvSpPr txBox="1"/>
          <p:nvPr/>
        </p:nvSpPr>
        <p:spPr>
          <a:xfrm>
            <a:off x="4771656" y="4856034"/>
            <a:ext cx="2460275" cy="2170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89604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588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67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Power platform</a:t>
            </a:r>
          </a:p>
        </p:txBody>
      </p:sp>
      <p:sp>
        <p:nvSpPr>
          <p:cNvPr id="87" name="Power BI">
            <a:extLst>
              <a:ext uri="{FF2B5EF4-FFF2-40B4-BE49-F238E27FC236}">
                <a16:creationId xmlns:a16="http://schemas.microsoft.com/office/drawing/2014/main" id="{7B2F3A10-4B33-4904-B7C3-DD6739B66F0B}"/>
              </a:ext>
            </a:extLst>
          </p:cNvPr>
          <p:cNvSpPr txBox="1"/>
          <p:nvPr/>
        </p:nvSpPr>
        <p:spPr>
          <a:xfrm>
            <a:off x="4529483" y="5936629"/>
            <a:ext cx="650624" cy="1508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Segoe UI Semibold"/>
                <a:cs typeface="Segoe UI Light" panose="020B0502040204020203" pitchFamily="34" charset="0"/>
              </a:defRPr>
            </a:lvl1pPr>
          </a:lstStyle>
          <a:p>
            <a:pPr marL="0" marR="0" lvl="0" indent="0" algn="ctr" defTabSz="8960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 Semibold"/>
                <a:ea typeface="+mn-ea"/>
                <a:cs typeface="Segoe UI Light" panose="020B0502040204020203" pitchFamily="34" charset="0"/>
              </a:rPr>
              <a:t>Power BI</a:t>
            </a:r>
          </a:p>
        </p:txBody>
      </p:sp>
      <p:sp>
        <p:nvSpPr>
          <p:cNvPr id="88" name="Flow">
            <a:extLst>
              <a:ext uri="{FF2B5EF4-FFF2-40B4-BE49-F238E27FC236}">
                <a16:creationId xmlns:a16="http://schemas.microsoft.com/office/drawing/2014/main" id="{3C670E05-C1A7-4373-B51F-9F5EED5AD6F8}"/>
              </a:ext>
            </a:extLst>
          </p:cNvPr>
          <p:cNvSpPr txBox="1"/>
          <p:nvPr/>
        </p:nvSpPr>
        <p:spPr>
          <a:xfrm>
            <a:off x="5676479" y="5936629"/>
            <a:ext cx="650624" cy="1508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Segoe UI Semibold"/>
                <a:cs typeface="Segoe UI Light" panose="020B0502040204020203" pitchFamily="34" charset="0"/>
              </a:defRPr>
            </a:lvl1pPr>
          </a:lstStyle>
          <a:p>
            <a:pPr marL="0" marR="0" lvl="0" indent="0" algn="ctr" defTabSz="8960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 Semibold"/>
                <a:ea typeface="+mn-ea"/>
                <a:cs typeface="Segoe UI Light" panose="020B0502040204020203" pitchFamily="34" charset="0"/>
              </a:rPr>
              <a:t>Flow</a:t>
            </a:r>
          </a:p>
        </p:txBody>
      </p:sp>
      <p:sp>
        <p:nvSpPr>
          <p:cNvPr id="89" name="PowerApps">
            <a:extLst>
              <a:ext uri="{FF2B5EF4-FFF2-40B4-BE49-F238E27FC236}">
                <a16:creationId xmlns:a16="http://schemas.microsoft.com/office/drawing/2014/main" id="{E2F07726-5F2B-404D-A43B-44FCBB59F636}"/>
              </a:ext>
            </a:extLst>
          </p:cNvPr>
          <p:cNvSpPr txBox="1"/>
          <p:nvPr/>
        </p:nvSpPr>
        <p:spPr>
          <a:xfrm>
            <a:off x="6823475" y="5936629"/>
            <a:ext cx="650624" cy="1508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Segoe UI Semibold"/>
                <a:cs typeface="Segoe UI Light" panose="020B0502040204020203" pitchFamily="34" charset="0"/>
              </a:defRPr>
            </a:lvl1pPr>
          </a:lstStyle>
          <a:p>
            <a:pPr marL="0" marR="0" lvl="0" indent="0" algn="ctr" defTabSz="8960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 Semibold"/>
                <a:ea typeface="+mn-ea"/>
                <a:cs typeface="Segoe UI Light" panose="020B0502040204020203" pitchFamily="34" charset="0"/>
              </a:rPr>
              <a:t>PowerApps</a:t>
            </a:r>
          </a:p>
        </p:txBody>
      </p:sp>
      <p:sp>
        <p:nvSpPr>
          <p:cNvPr id="90" name="Commerce">
            <a:extLst>
              <a:ext uri="{FF2B5EF4-FFF2-40B4-BE49-F238E27FC236}">
                <a16:creationId xmlns:a16="http://schemas.microsoft.com/office/drawing/2014/main" id="{35A33F50-EC07-47A5-AE1D-70EDC0AD3B72}"/>
              </a:ext>
            </a:extLst>
          </p:cNvPr>
          <p:cNvSpPr txBox="1"/>
          <p:nvPr/>
        </p:nvSpPr>
        <p:spPr>
          <a:xfrm>
            <a:off x="6768128" y="3160826"/>
            <a:ext cx="677607" cy="1508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Segoe UI Semibold"/>
                <a:cs typeface="Segoe UI Light" panose="020B0502040204020203" pitchFamily="34" charset="0"/>
              </a:defRPr>
            </a:lvl1pPr>
          </a:lstStyle>
          <a:p>
            <a:pPr marL="0" marR="0" lvl="0" indent="0" algn="ctr" defTabSz="8960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 Semibold"/>
                <a:ea typeface="+mn-ea"/>
                <a:cs typeface="Segoe UI Light" panose="020B0502040204020203" pitchFamily="34" charset="0"/>
              </a:rPr>
              <a:t>Commerce</a:t>
            </a:r>
          </a:p>
        </p:txBody>
      </p:sp>
      <p:grpSp>
        <p:nvGrpSpPr>
          <p:cNvPr id="91" name="Commerce ICON">
            <a:extLst>
              <a:ext uri="{FF2B5EF4-FFF2-40B4-BE49-F238E27FC236}">
                <a16:creationId xmlns:a16="http://schemas.microsoft.com/office/drawing/2014/main" id="{48CFEAC6-8D2B-4E65-AC17-76628AE9FDD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003496" y="2888512"/>
            <a:ext cx="206872" cy="220639"/>
            <a:chOff x="381" y="0"/>
            <a:chExt cx="1653" cy="1763"/>
          </a:xfrm>
          <a:solidFill>
            <a:schemeClr val="tx2"/>
          </a:solidFill>
        </p:grpSpPr>
        <p:sp>
          <p:nvSpPr>
            <p:cNvPr id="92" name="Freeform 5">
              <a:extLst>
                <a:ext uri="{FF2B5EF4-FFF2-40B4-BE49-F238E27FC236}">
                  <a16:creationId xmlns:a16="http://schemas.microsoft.com/office/drawing/2014/main" id="{6E3DD86C-E252-47A0-9ED8-12DA58CE16B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" y="0"/>
              <a:ext cx="661" cy="661"/>
            </a:xfrm>
            <a:custGeom>
              <a:avLst/>
              <a:gdLst>
                <a:gd name="T0" fmla="*/ 16 w 96"/>
                <a:gd name="T1" fmla="*/ 48 h 96"/>
                <a:gd name="T2" fmla="*/ 48 w 96"/>
                <a:gd name="T3" fmla="*/ 16 h 96"/>
                <a:gd name="T4" fmla="*/ 80 w 96"/>
                <a:gd name="T5" fmla="*/ 48 h 96"/>
                <a:gd name="T6" fmla="*/ 80 w 96"/>
                <a:gd name="T7" fmla="*/ 96 h 96"/>
                <a:gd name="T8" fmla="*/ 96 w 96"/>
                <a:gd name="T9" fmla="*/ 96 h 96"/>
                <a:gd name="T10" fmla="*/ 96 w 96"/>
                <a:gd name="T11" fmla="*/ 48 h 96"/>
                <a:gd name="T12" fmla="*/ 48 w 96"/>
                <a:gd name="T13" fmla="*/ 0 h 96"/>
                <a:gd name="T14" fmla="*/ 0 w 96"/>
                <a:gd name="T15" fmla="*/ 48 h 96"/>
                <a:gd name="T16" fmla="*/ 0 w 96"/>
                <a:gd name="T17" fmla="*/ 96 h 96"/>
                <a:gd name="T18" fmla="*/ 16 w 96"/>
                <a:gd name="T19" fmla="*/ 96 h 96"/>
                <a:gd name="T20" fmla="*/ 16 w 96"/>
                <a:gd name="T21" fmla="*/ 4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6" h="96">
                  <a:moveTo>
                    <a:pt x="16" y="48"/>
                  </a:moveTo>
                  <a:cubicBezTo>
                    <a:pt x="16" y="30"/>
                    <a:pt x="30" y="16"/>
                    <a:pt x="48" y="16"/>
                  </a:cubicBezTo>
                  <a:cubicBezTo>
                    <a:pt x="66" y="16"/>
                    <a:pt x="80" y="30"/>
                    <a:pt x="80" y="48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96" y="96"/>
                    <a:pt x="96" y="96"/>
                    <a:pt x="96" y="96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22"/>
                    <a:pt x="74" y="0"/>
                    <a:pt x="48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16" y="96"/>
                    <a:pt x="16" y="96"/>
                    <a:pt x="16" y="96"/>
                  </a:cubicBezTo>
                  <a:lnTo>
                    <a:pt x="16" y="4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9604" tIns="44802" rIns="89604" bIns="4480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58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71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Segoe UI Semibold"/>
                <a:ea typeface="+mn-ea"/>
                <a:cs typeface="+mn-cs"/>
              </a:endParaRPr>
            </a:p>
          </p:txBody>
        </p:sp>
        <p:sp>
          <p:nvSpPr>
            <p:cNvPr id="93" name="Freeform 6">
              <a:extLst>
                <a:ext uri="{FF2B5EF4-FFF2-40B4-BE49-F238E27FC236}">
                  <a16:creationId xmlns:a16="http://schemas.microsoft.com/office/drawing/2014/main" id="{439D3932-852D-4422-A2AD-4AD7800D77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" y="441"/>
              <a:ext cx="1102" cy="1212"/>
            </a:xfrm>
            <a:custGeom>
              <a:avLst/>
              <a:gdLst>
                <a:gd name="T0" fmla="*/ 110 w 1102"/>
                <a:gd name="T1" fmla="*/ 1102 h 1212"/>
                <a:gd name="T2" fmla="*/ 110 w 1102"/>
                <a:gd name="T3" fmla="*/ 110 h 1212"/>
                <a:gd name="T4" fmla="*/ 992 w 1102"/>
                <a:gd name="T5" fmla="*/ 110 h 1212"/>
                <a:gd name="T6" fmla="*/ 992 w 1102"/>
                <a:gd name="T7" fmla="*/ 441 h 1212"/>
                <a:gd name="T8" fmla="*/ 1102 w 1102"/>
                <a:gd name="T9" fmla="*/ 441 h 1212"/>
                <a:gd name="T10" fmla="*/ 1102 w 1102"/>
                <a:gd name="T11" fmla="*/ 0 h 1212"/>
                <a:gd name="T12" fmla="*/ 0 w 1102"/>
                <a:gd name="T13" fmla="*/ 0 h 1212"/>
                <a:gd name="T14" fmla="*/ 0 w 1102"/>
                <a:gd name="T15" fmla="*/ 1212 h 1212"/>
                <a:gd name="T16" fmla="*/ 441 w 1102"/>
                <a:gd name="T17" fmla="*/ 1212 h 1212"/>
                <a:gd name="T18" fmla="*/ 441 w 1102"/>
                <a:gd name="T19" fmla="*/ 1102 h 1212"/>
                <a:gd name="T20" fmla="*/ 110 w 1102"/>
                <a:gd name="T21" fmla="*/ 1102 h 1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2" h="1212">
                  <a:moveTo>
                    <a:pt x="110" y="1102"/>
                  </a:moveTo>
                  <a:lnTo>
                    <a:pt x="110" y="110"/>
                  </a:lnTo>
                  <a:lnTo>
                    <a:pt x="992" y="110"/>
                  </a:lnTo>
                  <a:lnTo>
                    <a:pt x="992" y="441"/>
                  </a:lnTo>
                  <a:lnTo>
                    <a:pt x="1102" y="441"/>
                  </a:lnTo>
                  <a:lnTo>
                    <a:pt x="1102" y="0"/>
                  </a:lnTo>
                  <a:lnTo>
                    <a:pt x="0" y="0"/>
                  </a:lnTo>
                  <a:lnTo>
                    <a:pt x="0" y="1212"/>
                  </a:lnTo>
                  <a:lnTo>
                    <a:pt x="441" y="1212"/>
                  </a:lnTo>
                  <a:lnTo>
                    <a:pt x="441" y="1102"/>
                  </a:lnTo>
                  <a:lnTo>
                    <a:pt x="110" y="110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9604" tIns="44802" rIns="89604" bIns="4480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58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71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Segoe UI Semibold"/>
                <a:ea typeface="+mn-ea"/>
                <a:cs typeface="+mn-cs"/>
              </a:endParaRPr>
            </a:p>
          </p:txBody>
        </p:sp>
        <p:sp>
          <p:nvSpPr>
            <p:cNvPr id="94" name="Freeform 7">
              <a:extLst>
                <a:ext uri="{FF2B5EF4-FFF2-40B4-BE49-F238E27FC236}">
                  <a16:creationId xmlns:a16="http://schemas.microsoft.com/office/drawing/2014/main" id="{2B44BBF4-66BB-434F-8374-337914DFB4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2" y="882"/>
              <a:ext cx="1212" cy="881"/>
            </a:xfrm>
            <a:custGeom>
              <a:avLst/>
              <a:gdLst>
                <a:gd name="T0" fmla="*/ 661 w 1212"/>
                <a:gd name="T1" fmla="*/ 0 h 881"/>
                <a:gd name="T2" fmla="*/ 551 w 1212"/>
                <a:gd name="T3" fmla="*/ 0 h 881"/>
                <a:gd name="T4" fmla="*/ 0 w 1212"/>
                <a:gd name="T5" fmla="*/ 0 h 881"/>
                <a:gd name="T6" fmla="*/ 0 w 1212"/>
                <a:gd name="T7" fmla="*/ 661 h 881"/>
                <a:gd name="T8" fmla="*/ 0 w 1212"/>
                <a:gd name="T9" fmla="*/ 771 h 881"/>
                <a:gd name="T10" fmla="*/ 0 w 1212"/>
                <a:gd name="T11" fmla="*/ 881 h 881"/>
                <a:gd name="T12" fmla="*/ 1212 w 1212"/>
                <a:gd name="T13" fmla="*/ 881 h 881"/>
                <a:gd name="T14" fmla="*/ 1212 w 1212"/>
                <a:gd name="T15" fmla="*/ 0 h 881"/>
                <a:gd name="T16" fmla="*/ 661 w 1212"/>
                <a:gd name="T17" fmla="*/ 0 h 881"/>
                <a:gd name="T18" fmla="*/ 1102 w 1212"/>
                <a:gd name="T19" fmla="*/ 771 h 881"/>
                <a:gd name="T20" fmla="*/ 110 w 1212"/>
                <a:gd name="T21" fmla="*/ 771 h 881"/>
                <a:gd name="T22" fmla="*/ 110 w 1212"/>
                <a:gd name="T23" fmla="*/ 771 h 881"/>
                <a:gd name="T24" fmla="*/ 110 w 1212"/>
                <a:gd name="T25" fmla="*/ 661 h 881"/>
                <a:gd name="T26" fmla="*/ 110 w 1212"/>
                <a:gd name="T27" fmla="*/ 110 h 881"/>
                <a:gd name="T28" fmla="*/ 551 w 1212"/>
                <a:gd name="T29" fmla="*/ 110 h 881"/>
                <a:gd name="T30" fmla="*/ 661 w 1212"/>
                <a:gd name="T31" fmla="*/ 110 h 881"/>
                <a:gd name="T32" fmla="*/ 1102 w 1212"/>
                <a:gd name="T33" fmla="*/ 110 h 881"/>
                <a:gd name="T34" fmla="*/ 1102 w 1212"/>
                <a:gd name="T35" fmla="*/ 771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12" h="881">
                  <a:moveTo>
                    <a:pt x="661" y="0"/>
                  </a:moveTo>
                  <a:lnTo>
                    <a:pt x="551" y="0"/>
                  </a:lnTo>
                  <a:lnTo>
                    <a:pt x="0" y="0"/>
                  </a:lnTo>
                  <a:lnTo>
                    <a:pt x="0" y="661"/>
                  </a:lnTo>
                  <a:lnTo>
                    <a:pt x="0" y="771"/>
                  </a:lnTo>
                  <a:lnTo>
                    <a:pt x="0" y="881"/>
                  </a:lnTo>
                  <a:lnTo>
                    <a:pt x="1212" y="881"/>
                  </a:lnTo>
                  <a:lnTo>
                    <a:pt x="1212" y="0"/>
                  </a:lnTo>
                  <a:lnTo>
                    <a:pt x="661" y="0"/>
                  </a:lnTo>
                  <a:close/>
                  <a:moveTo>
                    <a:pt x="1102" y="771"/>
                  </a:moveTo>
                  <a:lnTo>
                    <a:pt x="110" y="771"/>
                  </a:lnTo>
                  <a:lnTo>
                    <a:pt x="110" y="771"/>
                  </a:lnTo>
                  <a:lnTo>
                    <a:pt x="110" y="661"/>
                  </a:lnTo>
                  <a:lnTo>
                    <a:pt x="110" y="110"/>
                  </a:lnTo>
                  <a:lnTo>
                    <a:pt x="551" y="110"/>
                  </a:lnTo>
                  <a:lnTo>
                    <a:pt x="661" y="110"/>
                  </a:lnTo>
                  <a:lnTo>
                    <a:pt x="1102" y="110"/>
                  </a:lnTo>
                  <a:lnTo>
                    <a:pt x="1102" y="77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9604" tIns="44802" rIns="89604" bIns="4480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58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71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Segoe UI Semibold"/>
                <a:ea typeface="+mn-ea"/>
                <a:cs typeface="+mn-cs"/>
              </a:endParaRPr>
            </a:p>
          </p:txBody>
        </p:sp>
        <p:sp>
          <p:nvSpPr>
            <p:cNvPr id="95" name="Freeform 8">
              <a:extLst>
                <a:ext uri="{FF2B5EF4-FFF2-40B4-BE49-F238E27FC236}">
                  <a16:creationId xmlns:a16="http://schemas.microsoft.com/office/drawing/2014/main" id="{7146C0CA-6653-4041-A47B-10DC451592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102"/>
              <a:ext cx="551" cy="441"/>
            </a:xfrm>
            <a:custGeom>
              <a:avLst/>
              <a:gdLst>
                <a:gd name="T0" fmla="*/ 64 w 80"/>
                <a:gd name="T1" fmla="*/ 24 h 64"/>
                <a:gd name="T2" fmla="*/ 40 w 80"/>
                <a:gd name="T3" fmla="*/ 48 h 64"/>
                <a:gd name="T4" fmla="*/ 16 w 80"/>
                <a:gd name="T5" fmla="*/ 24 h 64"/>
                <a:gd name="T6" fmla="*/ 16 w 80"/>
                <a:gd name="T7" fmla="*/ 0 h 64"/>
                <a:gd name="T8" fmla="*/ 0 w 80"/>
                <a:gd name="T9" fmla="*/ 0 h 64"/>
                <a:gd name="T10" fmla="*/ 0 w 80"/>
                <a:gd name="T11" fmla="*/ 24 h 64"/>
                <a:gd name="T12" fmla="*/ 40 w 80"/>
                <a:gd name="T13" fmla="*/ 64 h 64"/>
                <a:gd name="T14" fmla="*/ 80 w 80"/>
                <a:gd name="T15" fmla="*/ 24 h 64"/>
                <a:gd name="T16" fmla="*/ 80 w 80"/>
                <a:gd name="T17" fmla="*/ 0 h 64"/>
                <a:gd name="T18" fmla="*/ 64 w 80"/>
                <a:gd name="T19" fmla="*/ 0 h 64"/>
                <a:gd name="T20" fmla="*/ 64 w 80"/>
                <a:gd name="T21" fmla="*/ 2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64">
                  <a:moveTo>
                    <a:pt x="64" y="24"/>
                  </a:moveTo>
                  <a:cubicBezTo>
                    <a:pt x="64" y="37"/>
                    <a:pt x="53" y="48"/>
                    <a:pt x="40" y="48"/>
                  </a:cubicBezTo>
                  <a:cubicBezTo>
                    <a:pt x="27" y="48"/>
                    <a:pt x="16" y="37"/>
                    <a:pt x="16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46"/>
                    <a:pt x="18" y="64"/>
                    <a:pt x="40" y="64"/>
                  </a:cubicBezTo>
                  <a:cubicBezTo>
                    <a:pt x="62" y="64"/>
                    <a:pt x="80" y="46"/>
                    <a:pt x="80" y="24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64" y="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9604" tIns="44802" rIns="89604" bIns="4480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58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71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Segoe UI Semibold"/>
                <a:ea typeface="+mn-ea"/>
                <a:cs typeface="+mn-cs"/>
              </a:endParaRPr>
            </a:p>
          </p:txBody>
        </p:sp>
      </p:grpSp>
      <p:pic>
        <p:nvPicPr>
          <p:cNvPr id="98" name="Service ICON">
            <a:extLst>
              <a:ext uri="{FF2B5EF4-FFF2-40B4-BE49-F238E27FC236}">
                <a16:creationId xmlns:a16="http://schemas.microsoft.com/office/drawing/2014/main" id="{95323FCF-776D-46DD-A068-DC2EA492A8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33284" y="3511746"/>
            <a:ext cx="183965" cy="250859"/>
          </a:xfrm>
          <a:prstGeom prst="rect">
            <a:avLst/>
          </a:prstGeom>
        </p:spPr>
      </p:pic>
      <p:pic>
        <p:nvPicPr>
          <p:cNvPr id="99" name="Operations ICON" descr="Bar chart">
            <a:extLst>
              <a:ext uri="{FF2B5EF4-FFF2-40B4-BE49-F238E27FC236}">
                <a16:creationId xmlns:a16="http://schemas.microsoft.com/office/drawing/2014/main" id="{DB5AA28A-F51E-48D0-9C74-AF6E61A4BB8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80084" y="3579790"/>
            <a:ext cx="272316" cy="272316"/>
          </a:xfrm>
          <a:prstGeom prst="rect">
            <a:avLst/>
          </a:prstGeom>
        </p:spPr>
      </p:pic>
      <p:sp>
        <p:nvSpPr>
          <p:cNvPr id="100" name="Service">
            <a:extLst>
              <a:ext uri="{FF2B5EF4-FFF2-40B4-BE49-F238E27FC236}">
                <a16:creationId xmlns:a16="http://schemas.microsoft.com/office/drawing/2014/main" id="{B8C30DC6-01F8-4877-B4A3-BCF61944A158}"/>
              </a:ext>
            </a:extLst>
          </p:cNvPr>
          <p:cNvSpPr txBox="1"/>
          <p:nvPr/>
        </p:nvSpPr>
        <p:spPr>
          <a:xfrm>
            <a:off x="6309576" y="3816798"/>
            <a:ext cx="650624" cy="1508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Segoe UI Semibold"/>
                <a:cs typeface="Segoe UI Light" panose="020B0502040204020203" pitchFamily="34" charset="0"/>
              </a:defRPr>
            </a:lvl1pPr>
          </a:lstStyle>
          <a:p>
            <a:pPr marL="0" marR="0" lvl="0" indent="0" algn="ctr" defTabSz="8960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 Semibold"/>
                <a:ea typeface="+mn-ea"/>
                <a:cs typeface="Segoe UI Light" panose="020B0502040204020203" pitchFamily="34" charset="0"/>
              </a:rPr>
              <a:t>Service</a:t>
            </a:r>
          </a:p>
        </p:txBody>
      </p:sp>
      <p:sp>
        <p:nvSpPr>
          <p:cNvPr id="101" name="Operations">
            <a:extLst>
              <a:ext uri="{FF2B5EF4-FFF2-40B4-BE49-F238E27FC236}">
                <a16:creationId xmlns:a16="http://schemas.microsoft.com/office/drawing/2014/main" id="{2138E863-2AA9-41E3-B2D0-1963125FFAF0}"/>
              </a:ext>
            </a:extLst>
          </p:cNvPr>
          <p:cNvSpPr txBox="1"/>
          <p:nvPr/>
        </p:nvSpPr>
        <p:spPr>
          <a:xfrm>
            <a:off x="4538771" y="3160826"/>
            <a:ext cx="645138" cy="1508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Segoe UI Semibold"/>
                <a:cs typeface="Segoe UI Light" panose="020B0502040204020203" pitchFamily="34" charset="0"/>
              </a:defRPr>
            </a:lvl1pPr>
          </a:lstStyle>
          <a:p>
            <a:pPr marL="0" marR="0" lvl="0" indent="0" algn="ctr" defTabSz="8960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 Semibold"/>
                <a:ea typeface="+mn-ea"/>
                <a:cs typeface="Segoe UI Light" panose="020B0502040204020203" pitchFamily="34" charset="0"/>
              </a:rPr>
              <a:t>Operations</a:t>
            </a:r>
          </a:p>
        </p:txBody>
      </p:sp>
      <p:sp>
        <p:nvSpPr>
          <p:cNvPr id="103" name="Finance">
            <a:extLst>
              <a:ext uri="{FF2B5EF4-FFF2-40B4-BE49-F238E27FC236}">
                <a16:creationId xmlns:a16="http://schemas.microsoft.com/office/drawing/2014/main" id="{DBBC3767-2A1C-488E-8170-C0B8B49D7EB3}"/>
              </a:ext>
            </a:extLst>
          </p:cNvPr>
          <p:cNvSpPr txBox="1"/>
          <p:nvPr/>
        </p:nvSpPr>
        <p:spPr>
          <a:xfrm>
            <a:off x="4941431" y="3816798"/>
            <a:ext cx="751266" cy="1508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Segoe UI Semibold"/>
                <a:cs typeface="Segoe UI Light" panose="020B0502040204020203" pitchFamily="34" charset="0"/>
              </a:defRPr>
            </a:lvl1pPr>
          </a:lstStyle>
          <a:p>
            <a:pPr marL="0" marR="0" lvl="0" indent="0" algn="ctr" defTabSz="8960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 Semibold"/>
                <a:ea typeface="+mn-ea"/>
                <a:cs typeface="Segoe UI Light" panose="020B0502040204020203" pitchFamily="34" charset="0"/>
              </a:rPr>
              <a:t>Finance</a:t>
            </a:r>
          </a:p>
        </p:txBody>
      </p:sp>
      <p:pic>
        <p:nvPicPr>
          <p:cNvPr id="104" name="Finance ICON" descr="Gears">
            <a:extLst>
              <a:ext uri="{FF2B5EF4-FFF2-40B4-BE49-F238E27FC236}">
                <a16:creationId xmlns:a16="http://schemas.microsoft.com/office/drawing/2014/main" id="{1175A311-1E74-4185-A52C-9CC88437073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11687" y="2904346"/>
            <a:ext cx="272316" cy="272316"/>
          </a:xfrm>
          <a:prstGeom prst="rect">
            <a:avLst/>
          </a:prstGeom>
        </p:spPr>
      </p:pic>
      <p:sp>
        <p:nvSpPr>
          <p:cNvPr id="74" name="Rectangle 13">
            <a:extLst>
              <a:ext uri="{FF2B5EF4-FFF2-40B4-BE49-F238E27FC236}">
                <a16:creationId xmlns:a16="http://schemas.microsoft.com/office/drawing/2014/main" id="{62EC0660-EECE-4736-98FC-878954689E24}"/>
              </a:ext>
            </a:extLst>
          </p:cNvPr>
          <p:cNvSpPr/>
          <p:nvPr/>
        </p:nvSpPr>
        <p:spPr bwMode="auto">
          <a:xfrm>
            <a:off x="4334925" y="2481373"/>
            <a:ext cx="3330349" cy="327328"/>
          </a:xfrm>
          <a:custGeom>
            <a:avLst/>
            <a:gdLst>
              <a:gd name="connsiteX0" fmla="*/ 0 w 3322917"/>
              <a:gd name="connsiteY0" fmla="*/ 0 h 351916"/>
              <a:gd name="connsiteX1" fmla="*/ 3322917 w 3322917"/>
              <a:gd name="connsiteY1" fmla="*/ 0 h 351916"/>
              <a:gd name="connsiteX2" fmla="*/ 3322917 w 3322917"/>
              <a:gd name="connsiteY2" fmla="*/ 351916 h 351916"/>
              <a:gd name="connsiteX3" fmla="*/ 0 w 3322917"/>
              <a:gd name="connsiteY3" fmla="*/ 351916 h 351916"/>
              <a:gd name="connsiteX4" fmla="*/ 0 w 3322917"/>
              <a:gd name="connsiteY4" fmla="*/ 0 h 351916"/>
              <a:gd name="connsiteX0" fmla="*/ 0 w 3352800"/>
              <a:gd name="connsiteY0" fmla="*/ 0 h 351916"/>
              <a:gd name="connsiteX1" fmla="*/ 3352800 w 3352800"/>
              <a:gd name="connsiteY1" fmla="*/ 17929 h 351916"/>
              <a:gd name="connsiteX2" fmla="*/ 3322917 w 3352800"/>
              <a:gd name="connsiteY2" fmla="*/ 351916 h 351916"/>
              <a:gd name="connsiteX3" fmla="*/ 0 w 3352800"/>
              <a:gd name="connsiteY3" fmla="*/ 351916 h 351916"/>
              <a:gd name="connsiteX4" fmla="*/ 0 w 3352800"/>
              <a:gd name="connsiteY4" fmla="*/ 0 h 351916"/>
              <a:gd name="connsiteX0" fmla="*/ 0 w 3364752"/>
              <a:gd name="connsiteY0" fmla="*/ 0 h 351916"/>
              <a:gd name="connsiteX1" fmla="*/ 3352800 w 3364752"/>
              <a:gd name="connsiteY1" fmla="*/ 17929 h 351916"/>
              <a:gd name="connsiteX2" fmla="*/ 3364752 w 3364752"/>
              <a:gd name="connsiteY2" fmla="*/ 351916 h 351916"/>
              <a:gd name="connsiteX3" fmla="*/ 0 w 3364752"/>
              <a:gd name="connsiteY3" fmla="*/ 351916 h 351916"/>
              <a:gd name="connsiteX4" fmla="*/ 0 w 3364752"/>
              <a:gd name="connsiteY4" fmla="*/ 0 h 351916"/>
              <a:gd name="connsiteX0" fmla="*/ 0 w 3394635"/>
              <a:gd name="connsiteY0" fmla="*/ 0 h 351916"/>
              <a:gd name="connsiteX1" fmla="*/ 3382683 w 3394635"/>
              <a:gd name="connsiteY1" fmla="*/ 17929 h 351916"/>
              <a:gd name="connsiteX2" fmla="*/ 3394635 w 3394635"/>
              <a:gd name="connsiteY2" fmla="*/ 351916 h 351916"/>
              <a:gd name="connsiteX3" fmla="*/ 29883 w 3394635"/>
              <a:gd name="connsiteY3" fmla="*/ 351916 h 351916"/>
              <a:gd name="connsiteX4" fmla="*/ 0 w 3394635"/>
              <a:gd name="connsiteY4" fmla="*/ 0 h 351916"/>
              <a:gd name="connsiteX0" fmla="*/ 5976 w 3400611"/>
              <a:gd name="connsiteY0" fmla="*/ 0 h 351916"/>
              <a:gd name="connsiteX1" fmla="*/ 3388659 w 3400611"/>
              <a:gd name="connsiteY1" fmla="*/ 17929 h 351916"/>
              <a:gd name="connsiteX2" fmla="*/ 3400611 w 3400611"/>
              <a:gd name="connsiteY2" fmla="*/ 351916 h 351916"/>
              <a:gd name="connsiteX3" fmla="*/ 0 w 3400611"/>
              <a:gd name="connsiteY3" fmla="*/ 351916 h 351916"/>
              <a:gd name="connsiteX4" fmla="*/ 5976 w 3400611"/>
              <a:gd name="connsiteY4" fmla="*/ 0 h 351916"/>
              <a:gd name="connsiteX0" fmla="*/ 0 w 3394635"/>
              <a:gd name="connsiteY0" fmla="*/ 0 h 351916"/>
              <a:gd name="connsiteX1" fmla="*/ 3382683 w 3394635"/>
              <a:gd name="connsiteY1" fmla="*/ 17929 h 351916"/>
              <a:gd name="connsiteX2" fmla="*/ 3394635 w 3394635"/>
              <a:gd name="connsiteY2" fmla="*/ 351916 h 351916"/>
              <a:gd name="connsiteX3" fmla="*/ 29883 w 3394635"/>
              <a:gd name="connsiteY3" fmla="*/ 310080 h 351916"/>
              <a:gd name="connsiteX4" fmla="*/ 0 w 3394635"/>
              <a:gd name="connsiteY4" fmla="*/ 0 h 351916"/>
              <a:gd name="connsiteX0" fmla="*/ 0 w 3394635"/>
              <a:gd name="connsiteY0" fmla="*/ 71718 h 333987"/>
              <a:gd name="connsiteX1" fmla="*/ 3382683 w 3394635"/>
              <a:gd name="connsiteY1" fmla="*/ 0 h 333987"/>
              <a:gd name="connsiteX2" fmla="*/ 3394635 w 3394635"/>
              <a:gd name="connsiteY2" fmla="*/ 333987 h 333987"/>
              <a:gd name="connsiteX3" fmla="*/ 29883 w 3394635"/>
              <a:gd name="connsiteY3" fmla="*/ 292151 h 333987"/>
              <a:gd name="connsiteX4" fmla="*/ 0 w 3394635"/>
              <a:gd name="connsiteY4" fmla="*/ 71718 h 333987"/>
              <a:gd name="connsiteX0" fmla="*/ 0 w 3394635"/>
              <a:gd name="connsiteY0" fmla="*/ 71718 h 333987"/>
              <a:gd name="connsiteX1" fmla="*/ 3382683 w 3394635"/>
              <a:gd name="connsiteY1" fmla="*/ 0 h 333987"/>
              <a:gd name="connsiteX2" fmla="*/ 3394635 w 3394635"/>
              <a:gd name="connsiteY2" fmla="*/ 333987 h 333987"/>
              <a:gd name="connsiteX3" fmla="*/ 29883 w 3394635"/>
              <a:gd name="connsiteY3" fmla="*/ 292151 h 333987"/>
              <a:gd name="connsiteX4" fmla="*/ 0 w 3394635"/>
              <a:gd name="connsiteY4" fmla="*/ 71718 h 333987"/>
              <a:gd name="connsiteX0" fmla="*/ 0 w 3394635"/>
              <a:gd name="connsiteY0" fmla="*/ 71718 h 333987"/>
              <a:gd name="connsiteX1" fmla="*/ 3382683 w 3394635"/>
              <a:gd name="connsiteY1" fmla="*/ 0 h 333987"/>
              <a:gd name="connsiteX2" fmla="*/ 3394635 w 3394635"/>
              <a:gd name="connsiteY2" fmla="*/ 333987 h 333987"/>
              <a:gd name="connsiteX3" fmla="*/ 29883 w 3394635"/>
              <a:gd name="connsiteY3" fmla="*/ 292151 h 333987"/>
              <a:gd name="connsiteX4" fmla="*/ 0 w 3394635"/>
              <a:gd name="connsiteY4" fmla="*/ 71718 h 333987"/>
              <a:gd name="connsiteX0" fmla="*/ 1412 w 3396047"/>
              <a:gd name="connsiteY0" fmla="*/ 71718 h 333987"/>
              <a:gd name="connsiteX1" fmla="*/ 3384095 w 3396047"/>
              <a:gd name="connsiteY1" fmla="*/ 0 h 333987"/>
              <a:gd name="connsiteX2" fmla="*/ 3396047 w 3396047"/>
              <a:gd name="connsiteY2" fmla="*/ 333987 h 333987"/>
              <a:gd name="connsiteX3" fmla="*/ 31295 w 3396047"/>
              <a:gd name="connsiteY3" fmla="*/ 292151 h 333987"/>
              <a:gd name="connsiteX4" fmla="*/ 1412 w 3396047"/>
              <a:gd name="connsiteY4" fmla="*/ 71718 h 333987"/>
              <a:gd name="connsiteX0" fmla="*/ 1412 w 3396049"/>
              <a:gd name="connsiteY0" fmla="*/ 71718 h 333987"/>
              <a:gd name="connsiteX1" fmla="*/ 3384095 w 3396049"/>
              <a:gd name="connsiteY1" fmla="*/ 0 h 333987"/>
              <a:gd name="connsiteX2" fmla="*/ 3396049 w 3396049"/>
              <a:gd name="connsiteY2" fmla="*/ 167157 h 333987"/>
              <a:gd name="connsiteX3" fmla="*/ 3396047 w 3396049"/>
              <a:gd name="connsiteY3" fmla="*/ 333987 h 333987"/>
              <a:gd name="connsiteX4" fmla="*/ 31295 w 3396049"/>
              <a:gd name="connsiteY4" fmla="*/ 292151 h 333987"/>
              <a:gd name="connsiteX5" fmla="*/ 1412 w 3396049"/>
              <a:gd name="connsiteY5" fmla="*/ 71718 h 333987"/>
              <a:gd name="connsiteX0" fmla="*/ 1412 w 3419955"/>
              <a:gd name="connsiteY0" fmla="*/ 71718 h 333987"/>
              <a:gd name="connsiteX1" fmla="*/ 3384095 w 3419955"/>
              <a:gd name="connsiteY1" fmla="*/ 0 h 333987"/>
              <a:gd name="connsiteX2" fmla="*/ 3419955 w 3419955"/>
              <a:gd name="connsiteY2" fmla="*/ 155204 h 333987"/>
              <a:gd name="connsiteX3" fmla="*/ 3396047 w 3419955"/>
              <a:gd name="connsiteY3" fmla="*/ 333987 h 333987"/>
              <a:gd name="connsiteX4" fmla="*/ 31295 w 3419955"/>
              <a:gd name="connsiteY4" fmla="*/ 292151 h 333987"/>
              <a:gd name="connsiteX5" fmla="*/ 1412 w 3419955"/>
              <a:gd name="connsiteY5" fmla="*/ 71718 h 333987"/>
              <a:gd name="connsiteX0" fmla="*/ 1412 w 3419955"/>
              <a:gd name="connsiteY0" fmla="*/ 71718 h 333987"/>
              <a:gd name="connsiteX1" fmla="*/ 3384095 w 3419955"/>
              <a:gd name="connsiteY1" fmla="*/ 0 h 333987"/>
              <a:gd name="connsiteX2" fmla="*/ 3419955 w 3419955"/>
              <a:gd name="connsiteY2" fmla="*/ 155204 h 333987"/>
              <a:gd name="connsiteX3" fmla="*/ 3378117 w 3419955"/>
              <a:gd name="connsiteY3" fmla="*/ 333987 h 333987"/>
              <a:gd name="connsiteX4" fmla="*/ 31295 w 3419955"/>
              <a:gd name="connsiteY4" fmla="*/ 292151 h 333987"/>
              <a:gd name="connsiteX5" fmla="*/ 1412 w 3419955"/>
              <a:gd name="connsiteY5" fmla="*/ 71718 h 333987"/>
              <a:gd name="connsiteX0" fmla="*/ 1412 w 3419955"/>
              <a:gd name="connsiteY0" fmla="*/ 71718 h 333987"/>
              <a:gd name="connsiteX1" fmla="*/ 3366166 w 3419955"/>
              <a:gd name="connsiteY1" fmla="*/ 0 h 333987"/>
              <a:gd name="connsiteX2" fmla="*/ 3419955 w 3419955"/>
              <a:gd name="connsiteY2" fmla="*/ 155204 h 333987"/>
              <a:gd name="connsiteX3" fmla="*/ 3378117 w 3419955"/>
              <a:gd name="connsiteY3" fmla="*/ 333987 h 333987"/>
              <a:gd name="connsiteX4" fmla="*/ 31295 w 3419955"/>
              <a:gd name="connsiteY4" fmla="*/ 292151 h 333987"/>
              <a:gd name="connsiteX5" fmla="*/ 1412 w 3419955"/>
              <a:gd name="connsiteY5" fmla="*/ 71718 h 333987"/>
              <a:gd name="connsiteX0" fmla="*/ 1412 w 3396049"/>
              <a:gd name="connsiteY0" fmla="*/ 71718 h 333987"/>
              <a:gd name="connsiteX1" fmla="*/ 3366166 w 3396049"/>
              <a:gd name="connsiteY1" fmla="*/ 0 h 333987"/>
              <a:gd name="connsiteX2" fmla="*/ 3396049 w 3396049"/>
              <a:gd name="connsiteY2" fmla="*/ 161181 h 333987"/>
              <a:gd name="connsiteX3" fmla="*/ 3378117 w 3396049"/>
              <a:gd name="connsiteY3" fmla="*/ 333987 h 333987"/>
              <a:gd name="connsiteX4" fmla="*/ 31295 w 3396049"/>
              <a:gd name="connsiteY4" fmla="*/ 292151 h 333987"/>
              <a:gd name="connsiteX5" fmla="*/ 1412 w 3396049"/>
              <a:gd name="connsiteY5" fmla="*/ 71718 h 333987"/>
              <a:gd name="connsiteX0" fmla="*/ 6743 w 3401380"/>
              <a:gd name="connsiteY0" fmla="*/ 71718 h 333987"/>
              <a:gd name="connsiteX1" fmla="*/ 3371497 w 3401380"/>
              <a:gd name="connsiteY1" fmla="*/ 0 h 333987"/>
              <a:gd name="connsiteX2" fmla="*/ 3401380 w 3401380"/>
              <a:gd name="connsiteY2" fmla="*/ 161181 h 333987"/>
              <a:gd name="connsiteX3" fmla="*/ 3383448 w 3401380"/>
              <a:gd name="connsiteY3" fmla="*/ 333987 h 333987"/>
              <a:gd name="connsiteX4" fmla="*/ 6744 w 3401380"/>
              <a:gd name="connsiteY4" fmla="*/ 292151 h 333987"/>
              <a:gd name="connsiteX5" fmla="*/ 6743 w 3401380"/>
              <a:gd name="connsiteY5" fmla="*/ 71718 h 333987"/>
              <a:gd name="connsiteX0" fmla="*/ 15409 w 3398093"/>
              <a:gd name="connsiteY0" fmla="*/ 65742 h 333987"/>
              <a:gd name="connsiteX1" fmla="*/ 3368210 w 3398093"/>
              <a:gd name="connsiteY1" fmla="*/ 0 h 333987"/>
              <a:gd name="connsiteX2" fmla="*/ 3398093 w 3398093"/>
              <a:gd name="connsiteY2" fmla="*/ 161181 h 333987"/>
              <a:gd name="connsiteX3" fmla="*/ 3380161 w 3398093"/>
              <a:gd name="connsiteY3" fmla="*/ 333987 h 333987"/>
              <a:gd name="connsiteX4" fmla="*/ 3457 w 3398093"/>
              <a:gd name="connsiteY4" fmla="*/ 292151 h 333987"/>
              <a:gd name="connsiteX5" fmla="*/ 15409 w 3398093"/>
              <a:gd name="connsiteY5" fmla="*/ 65742 h 333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98093" h="333987">
                <a:moveTo>
                  <a:pt x="15409" y="65742"/>
                </a:moveTo>
                <a:cubicBezTo>
                  <a:pt x="156853" y="65742"/>
                  <a:pt x="2240649" y="23906"/>
                  <a:pt x="3368210" y="0"/>
                </a:cubicBezTo>
                <a:lnTo>
                  <a:pt x="3398093" y="161181"/>
                </a:lnTo>
                <a:cubicBezTo>
                  <a:pt x="3398092" y="216791"/>
                  <a:pt x="3380162" y="278377"/>
                  <a:pt x="3380161" y="333987"/>
                </a:cubicBezTo>
                <a:lnTo>
                  <a:pt x="3457" y="292151"/>
                </a:lnTo>
                <a:cubicBezTo>
                  <a:pt x="-6504" y="218673"/>
                  <a:pt x="7441" y="181055"/>
                  <a:pt x="15409" y="65742"/>
                </a:cubicBezTo>
                <a:close/>
              </a:path>
            </a:pathLst>
          </a:custGeom>
          <a:solidFill>
            <a:srgbClr val="FFFFFF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79234" tIns="143388" rIns="179234" bIns="14338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375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961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96" name="Sales">
            <a:extLst>
              <a:ext uri="{FF2B5EF4-FFF2-40B4-BE49-F238E27FC236}">
                <a16:creationId xmlns:a16="http://schemas.microsoft.com/office/drawing/2014/main" id="{B044F09D-C5F8-4609-BF14-957276D6D21A}"/>
              </a:ext>
            </a:extLst>
          </p:cNvPr>
          <p:cNvSpPr txBox="1"/>
          <p:nvPr/>
        </p:nvSpPr>
        <p:spPr>
          <a:xfrm>
            <a:off x="6697887" y="2100492"/>
            <a:ext cx="818089" cy="1508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Segoe UI Semibold"/>
                <a:cs typeface="Segoe UI Light" panose="020B0502040204020203" pitchFamily="34" charset="0"/>
              </a:defRPr>
            </a:lvl1pPr>
          </a:lstStyle>
          <a:p>
            <a:pPr marL="0" marR="0" lvl="0" indent="0" algn="ctr" defTabSz="8960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 Semibold"/>
                <a:ea typeface="+mn-ea"/>
                <a:cs typeface="Segoe UI Light" panose="020B0502040204020203" pitchFamily="34" charset="0"/>
              </a:rPr>
              <a:t>Sales </a:t>
            </a:r>
          </a:p>
        </p:txBody>
      </p:sp>
      <p:sp>
        <p:nvSpPr>
          <p:cNvPr id="97" name="Marketing">
            <a:extLst>
              <a:ext uri="{FF2B5EF4-FFF2-40B4-BE49-F238E27FC236}">
                <a16:creationId xmlns:a16="http://schemas.microsoft.com/office/drawing/2014/main" id="{9CDDAE54-4C56-460D-A316-33137185EA26}"/>
              </a:ext>
            </a:extLst>
          </p:cNvPr>
          <p:cNvSpPr txBox="1"/>
          <p:nvPr/>
        </p:nvSpPr>
        <p:spPr>
          <a:xfrm>
            <a:off x="5648120" y="1279526"/>
            <a:ext cx="611715" cy="1508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Segoe UI Semibold"/>
                <a:cs typeface="Segoe UI Light" panose="020B0502040204020203" pitchFamily="34" charset="0"/>
              </a:defRPr>
            </a:lvl1pPr>
          </a:lstStyle>
          <a:p>
            <a:pPr marL="0" marR="0" lvl="0" indent="0" algn="ctr" defTabSz="8960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 Semibold"/>
                <a:ea typeface="+mn-ea"/>
                <a:cs typeface="Segoe UI Light" panose="020B0502040204020203" pitchFamily="34" charset="0"/>
              </a:rPr>
              <a:t>Marketing</a:t>
            </a:r>
          </a:p>
        </p:txBody>
      </p:sp>
      <p:pic>
        <p:nvPicPr>
          <p:cNvPr id="102" name="Sales ICON">
            <a:extLst>
              <a:ext uri="{FF2B5EF4-FFF2-40B4-BE49-F238E27FC236}">
                <a16:creationId xmlns:a16="http://schemas.microsoft.com/office/drawing/2014/main" id="{C61E5973-4371-4385-AA2E-4D769127A6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88009" y="1846296"/>
            <a:ext cx="237848" cy="237848"/>
          </a:xfrm>
          <a:prstGeom prst="rect">
            <a:avLst/>
          </a:prstGeom>
        </p:spPr>
      </p:pic>
      <p:sp>
        <p:nvSpPr>
          <p:cNvPr id="105" name="Talent">
            <a:extLst>
              <a:ext uri="{FF2B5EF4-FFF2-40B4-BE49-F238E27FC236}">
                <a16:creationId xmlns:a16="http://schemas.microsoft.com/office/drawing/2014/main" id="{F8B689E0-082D-4183-B530-1654755784F7}"/>
              </a:ext>
            </a:extLst>
          </p:cNvPr>
          <p:cNvSpPr txBox="1"/>
          <p:nvPr/>
        </p:nvSpPr>
        <p:spPr>
          <a:xfrm>
            <a:off x="4522535" y="2100500"/>
            <a:ext cx="677607" cy="1508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Segoe UI Semibold"/>
                <a:cs typeface="Segoe UI Light" panose="020B0502040204020203" pitchFamily="34" charset="0"/>
              </a:defRPr>
            </a:lvl1pPr>
          </a:lstStyle>
          <a:p>
            <a:pPr marL="0" marR="0" lvl="0" indent="0" algn="ctr" defTabSz="8960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 Semibold"/>
                <a:ea typeface="+mn-ea"/>
                <a:cs typeface="Segoe UI Light" panose="020B0502040204020203" pitchFamily="34" charset="0"/>
              </a:rPr>
              <a:t>Talent</a:t>
            </a:r>
          </a:p>
        </p:txBody>
      </p:sp>
      <p:grpSp>
        <p:nvGrpSpPr>
          <p:cNvPr id="106" name="Talent ICON">
            <a:extLst>
              <a:ext uri="{FF2B5EF4-FFF2-40B4-BE49-F238E27FC236}">
                <a16:creationId xmlns:a16="http://schemas.microsoft.com/office/drawing/2014/main" id="{7D2DEB57-6924-47BC-B7D2-F266EED8B1A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750694" y="1846294"/>
            <a:ext cx="221292" cy="194306"/>
            <a:chOff x="3655" y="1998"/>
            <a:chExt cx="369" cy="324"/>
          </a:xfrm>
          <a:solidFill>
            <a:schemeClr val="tx2"/>
          </a:solidFill>
        </p:grpSpPr>
        <p:sp>
          <p:nvSpPr>
            <p:cNvPr id="107" name="Freeform 12">
              <a:extLst>
                <a:ext uri="{FF2B5EF4-FFF2-40B4-BE49-F238E27FC236}">
                  <a16:creationId xmlns:a16="http://schemas.microsoft.com/office/drawing/2014/main" id="{C2F97AE1-76C5-4C3A-9464-BEAF4AE735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8" y="1998"/>
              <a:ext cx="116" cy="116"/>
            </a:xfrm>
            <a:custGeom>
              <a:avLst/>
              <a:gdLst>
                <a:gd name="T0" fmla="*/ 80 w 160"/>
                <a:gd name="T1" fmla="*/ 32 h 160"/>
                <a:gd name="T2" fmla="*/ 128 w 160"/>
                <a:gd name="T3" fmla="*/ 80 h 160"/>
                <a:gd name="T4" fmla="*/ 80 w 160"/>
                <a:gd name="T5" fmla="*/ 128 h 160"/>
                <a:gd name="T6" fmla="*/ 32 w 160"/>
                <a:gd name="T7" fmla="*/ 80 h 160"/>
                <a:gd name="T8" fmla="*/ 80 w 160"/>
                <a:gd name="T9" fmla="*/ 32 h 160"/>
                <a:gd name="T10" fmla="*/ 80 w 160"/>
                <a:gd name="T11" fmla="*/ 0 h 160"/>
                <a:gd name="T12" fmla="*/ 0 w 160"/>
                <a:gd name="T13" fmla="*/ 80 h 160"/>
                <a:gd name="T14" fmla="*/ 80 w 160"/>
                <a:gd name="T15" fmla="*/ 160 h 160"/>
                <a:gd name="T16" fmla="*/ 160 w 160"/>
                <a:gd name="T17" fmla="*/ 80 h 160"/>
                <a:gd name="T18" fmla="*/ 80 w 160"/>
                <a:gd name="T1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0" h="160">
                  <a:moveTo>
                    <a:pt x="80" y="32"/>
                  </a:moveTo>
                  <a:cubicBezTo>
                    <a:pt x="106" y="32"/>
                    <a:pt x="128" y="54"/>
                    <a:pt x="128" y="80"/>
                  </a:cubicBezTo>
                  <a:cubicBezTo>
                    <a:pt x="128" y="106"/>
                    <a:pt x="106" y="128"/>
                    <a:pt x="80" y="128"/>
                  </a:cubicBezTo>
                  <a:cubicBezTo>
                    <a:pt x="54" y="128"/>
                    <a:pt x="32" y="106"/>
                    <a:pt x="32" y="80"/>
                  </a:cubicBezTo>
                  <a:cubicBezTo>
                    <a:pt x="32" y="54"/>
                    <a:pt x="54" y="32"/>
                    <a:pt x="80" y="32"/>
                  </a:cubicBezTo>
                  <a:moveTo>
                    <a:pt x="80" y="0"/>
                  </a:moveTo>
                  <a:cubicBezTo>
                    <a:pt x="36" y="0"/>
                    <a:pt x="0" y="36"/>
                    <a:pt x="0" y="80"/>
                  </a:cubicBezTo>
                  <a:cubicBezTo>
                    <a:pt x="0" y="124"/>
                    <a:pt x="36" y="160"/>
                    <a:pt x="80" y="160"/>
                  </a:cubicBezTo>
                  <a:cubicBezTo>
                    <a:pt x="124" y="160"/>
                    <a:pt x="160" y="124"/>
                    <a:pt x="160" y="80"/>
                  </a:cubicBezTo>
                  <a:cubicBezTo>
                    <a:pt x="160" y="36"/>
                    <a:pt x="124" y="0"/>
                    <a:pt x="8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9604" tIns="44802" rIns="89604" bIns="4480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58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71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108" name="Freeform 13">
              <a:extLst>
                <a:ext uri="{FF2B5EF4-FFF2-40B4-BE49-F238E27FC236}">
                  <a16:creationId xmlns:a16="http://schemas.microsoft.com/office/drawing/2014/main" id="{B16CAE5A-9F2F-4FCA-B4E5-B4B323D486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86" y="1998"/>
              <a:ext cx="115" cy="116"/>
            </a:xfrm>
            <a:custGeom>
              <a:avLst/>
              <a:gdLst>
                <a:gd name="T0" fmla="*/ 80 w 160"/>
                <a:gd name="T1" fmla="*/ 32 h 160"/>
                <a:gd name="T2" fmla="*/ 128 w 160"/>
                <a:gd name="T3" fmla="*/ 80 h 160"/>
                <a:gd name="T4" fmla="*/ 80 w 160"/>
                <a:gd name="T5" fmla="*/ 128 h 160"/>
                <a:gd name="T6" fmla="*/ 32 w 160"/>
                <a:gd name="T7" fmla="*/ 80 h 160"/>
                <a:gd name="T8" fmla="*/ 80 w 160"/>
                <a:gd name="T9" fmla="*/ 32 h 160"/>
                <a:gd name="T10" fmla="*/ 80 w 160"/>
                <a:gd name="T11" fmla="*/ 0 h 160"/>
                <a:gd name="T12" fmla="*/ 0 w 160"/>
                <a:gd name="T13" fmla="*/ 80 h 160"/>
                <a:gd name="T14" fmla="*/ 80 w 160"/>
                <a:gd name="T15" fmla="*/ 160 h 160"/>
                <a:gd name="T16" fmla="*/ 160 w 160"/>
                <a:gd name="T17" fmla="*/ 80 h 160"/>
                <a:gd name="T18" fmla="*/ 80 w 160"/>
                <a:gd name="T1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0" h="160">
                  <a:moveTo>
                    <a:pt x="80" y="32"/>
                  </a:moveTo>
                  <a:cubicBezTo>
                    <a:pt x="106" y="32"/>
                    <a:pt x="128" y="54"/>
                    <a:pt x="128" y="80"/>
                  </a:cubicBezTo>
                  <a:cubicBezTo>
                    <a:pt x="128" y="106"/>
                    <a:pt x="106" y="128"/>
                    <a:pt x="80" y="128"/>
                  </a:cubicBezTo>
                  <a:cubicBezTo>
                    <a:pt x="54" y="128"/>
                    <a:pt x="32" y="106"/>
                    <a:pt x="32" y="80"/>
                  </a:cubicBezTo>
                  <a:cubicBezTo>
                    <a:pt x="32" y="54"/>
                    <a:pt x="54" y="32"/>
                    <a:pt x="80" y="32"/>
                  </a:cubicBezTo>
                  <a:moveTo>
                    <a:pt x="80" y="0"/>
                  </a:moveTo>
                  <a:cubicBezTo>
                    <a:pt x="36" y="0"/>
                    <a:pt x="0" y="36"/>
                    <a:pt x="0" y="80"/>
                  </a:cubicBezTo>
                  <a:cubicBezTo>
                    <a:pt x="0" y="124"/>
                    <a:pt x="36" y="160"/>
                    <a:pt x="80" y="160"/>
                  </a:cubicBezTo>
                  <a:cubicBezTo>
                    <a:pt x="124" y="160"/>
                    <a:pt x="160" y="124"/>
                    <a:pt x="160" y="80"/>
                  </a:cubicBezTo>
                  <a:cubicBezTo>
                    <a:pt x="160" y="36"/>
                    <a:pt x="124" y="0"/>
                    <a:pt x="8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9604" tIns="44802" rIns="89604" bIns="4480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58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71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109" name="Freeform 14">
              <a:extLst>
                <a:ext uri="{FF2B5EF4-FFF2-40B4-BE49-F238E27FC236}">
                  <a16:creationId xmlns:a16="http://schemas.microsoft.com/office/drawing/2014/main" id="{1ED5D0FF-46F0-48F8-A5F2-5925C3633F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3" y="2090"/>
              <a:ext cx="161" cy="163"/>
            </a:xfrm>
            <a:custGeom>
              <a:avLst/>
              <a:gdLst>
                <a:gd name="T0" fmla="*/ 140 w 224"/>
                <a:gd name="T1" fmla="*/ 0 h 224"/>
                <a:gd name="T2" fmla="*/ 84 w 224"/>
                <a:gd name="T3" fmla="*/ 0 h 224"/>
                <a:gd name="T4" fmla="*/ 0 w 224"/>
                <a:gd name="T5" fmla="*/ 84 h 224"/>
                <a:gd name="T6" fmla="*/ 0 w 224"/>
                <a:gd name="T7" fmla="*/ 128 h 224"/>
                <a:gd name="T8" fmla="*/ 32 w 224"/>
                <a:gd name="T9" fmla="*/ 128 h 224"/>
                <a:gd name="T10" fmla="*/ 32 w 224"/>
                <a:gd name="T11" fmla="*/ 84 h 224"/>
                <a:gd name="T12" fmla="*/ 84 w 224"/>
                <a:gd name="T13" fmla="*/ 32 h 224"/>
                <a:gd name="T14" fmla="*/ 140 w 224"/>
                <a:gd name="T15" fmla="*/ 32 h 224"/>
                <a:gd name="T16" fmla="*/ 192 w 224"/>
                <a:gd name="T17" fmla="*/ 84 h 224"/>
                <a:gd name="T18" fmla="*/ 192 w 224"/>
                <a:gd name="T19" fmla="*/ 224 h 224"/>
                <a:gd name="T20" fmla="*/ 224 w 224"/>
                <a:gd name="T21" fmla="*/ 224 h 224"/>
                <a:gd name="T22" fmla="*/ 224 w 224"/>
                <a:gd name="T23" fmla="*/ 84 h 224"/>
                <a:gd name="T24" fmla="*/ 140 w 224"/>
                <a:gd name="T2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4" h="224">
                  <a:moveTo>
                    <a:pt x="140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38" y="0"/>
                    <a:pt x="0" y="38"/>
                    <a:pt x="0" y="84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2" y="56"/>
                    <a:pt x="56" y="32"/>
                    <a:pt x="84" y="32"/>
                  </a:cubicBezTo>
                  <a:cubicBezTo>
                    <a:pt x="140" y="32"/>
                    <a:pt x="140" y="32"/>
                    <a:pt x="140" y="32"/>
                  </a:cubicBezTo>
                  <a:cubicBezTo>
                    <a:pt x="168" y="32"/>
                    <a:pt x="192" y="56"/>
                    <a:pt x="192" y="84"/>
                  </a:cubicBezTo>
                  <a:cubicBezTo>
                    <a:pt x="192" y="224"/>
                    <a:pt x="192" y="224"/>
                    <a:pt x="192" y="224"/>
                  </a:cubicBezTo>
                  <a:cubicBezTo>
                    <a:pt x="224" y="224"/>
                    <a:pt x="224" y="224"/>
                    <a:pt x="224" y="224"/>
                  </a:cubicBezTo>
                  <a:cubicBezTo>
                    <a:pt x="224" y="84"/>
                    <a:pt x="224" y="84"/>
                    <a:pt x="224" y="84"/>
                  </a:cubicBezTo>
                  <a:cubicBezTo>
                    <a:pt x="224" y="38"/>
                    <a:pt x="186" y="0"/>
                    <a:pt x="14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9604" tIns="44802" rIns="89604" bIns="4480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58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71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110" name="Freeform 15">
              <a:extLst>
                <a:ext uri="{FF2B5EF4-FFF2-40B4-BE49-F238E27FC236}">
                  <a16:creationId xmlns:a16="http://schemas.microsoft.com/office/drawing/2014/main" id="{F6B6966D-34D6-47BF-A24C-D4D2D8AF59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5" y="2090"/>
              <a:ext cx="162" cy="163"/>
            </a:xfrm>
            <a:custGeom>
              <a:avLst/>
              <a:gdLst>
                <a:gd name="T0" fmla="*/ 224 w 224"/>
                <a:gd name="T1" fmla="*/ 84 h 224"/>
                <a:gd name="T2" fmla="*/ 140 w 224"/>
                <a:gd name="T3" fmla="*/ 0 h 224"/>
                <a:gd name="T4" fmla="*/ 84 w 224"/>
                <a:gd name="T5" fmla="*/ 0 h 224"/>
                <a:gd name="T6" fmla="*/ 0 w 224"/>
                <a:gd name="T7" fmla="*/ 84 h 224"/>
                <a:gd name="T8" fmla="*/ 0 w 224"/>
                <a:gd name="T9" fmla="*/ 224 h 224"/>
                <a:gd name="T10" fmla="*/ 32 w 224"/>
                <a:gd name="T11" fmla="*/ 224 h 224"/>
                <a:gd name="T12" fmla="*/ 32 w 224"/>
                <a:gd name="T13" fmla="*/ 84 h 224"/>
                <a:gd name="T14" fmla="*/ 84 w 224"/>
                <a:gd name="T15" fmla="*/ 32 h 224"/>
                <a:gd name="T16" fmla="*/ 140 w 224"/>
                <a:gd name="T17" fmla="*/ 32 h 224"/>
                <a:gd name="T18" fmla="*/ 192 w 224"/>
                <a:gd name="T19" fmla="*/ 84 h 224"/>
                <a:gd name="T20" fmla="*/ 192 w 224"/>
                <a:gd name="T21" fmla="*/ 128 h 224"/>
                <a:gd name="T22" fmla="*/ 224 w 224"/>
                <a:gd name="T23" fmla="*/ 128 h 224"/>
                <a:gd name="T24" fmla="*/ 224 w 224"/>
                <a:gd name="T25" fmla="*/ 8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4" h="224">
                  <a:moveTo>
                    <a:pt x="224" y="84"/>
                  </a:moveTo>
                  <a:cubicBezTo>
                    <a:pt x="224" y="38"/>
                    <a:pt x="186" y="0"/>
                    <a:pt x="140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38" y="0"/>
                    <a:pt x="0" y="38"/>
                    <a:pt x="0" y="84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32" y="224"/>
                    <a:pt x="32" y="224"/>
                    <a:pt x="32" y="224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2" y="56"/>
                    <a:pt x="56" y="32"/>
                    <a:pt x="84" y="32"/>
                  </a:cubicBezTo>
                  <a:cubicBezTo>
                    <a:pt x="140" y="32"/>
                    <a:pt x="140" y="32"/>
                    <a:pt x="140" y="32"/>
                  </a:cubicBezTo>
                  <a:cubicBezTo>
                    <a:pt x="168" y="32"/>
                    <a:pt x="192" y="56"/>
                    <a:pt x="192" y="84"/>
                  </a:cubicBezTo>
                  <a:cubicBezTo>
                    <a:pt x="192" y="128"/>
                    <a:pt x="192" y="128"/>
                    <a:pt x="192" y="128"/>
                  </a:cubicBezTo>
                  <a:cubicBezTo>
                    <a:pt x="224" y="128"/>
                    <a:pt x="224" y="128"/>
                    <a:pt x="224" y="128"/>
                  </a:cubicBezTo>
                  <a:lnTo>
                    <a:pt x="224" y="8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9604" tIns="44802" rIns="89604" bIns="4480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58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71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111" name="Freeform 16">
              <a:extLst>
                <a:ext uri="{FF2B5EF4-FFF2-40B4-BE49-F238E27FC236}">
                  <a16:creationId xmlns:a16="http://schemas.microsoft.com/office/drawing/2014/main" id="{DC238014-2B87-4344-885F-7EDDE81210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24" y="2160"/>
              <a:ext cx="231" cy="162"/>
            </a:xfrm>
            <a:custGeom>
              <a:avLst/>
              <a:gdLst>
                <a:gd name="T0" fmla="*/ 208 w 231"/>
                <a:gd name="T1" fmla="*/ 23 h 162"/>
                <a:gd name="T2" fmla="*/ 208 w 231"/>
                <a:gd name="T3" fmla="*/ 139 h 162"/>
                <a:gd name="T4" fmla="*/ 23 w 231"/>
                <a:gd name="T5" fmla="*/ 139 h 162"/>
                <a:gd name="T6" fmla="*/ 23 w 231"/>
                <a:gd name="T7" fmla="*/ 23 h 162"/>
                <a:gd name="T8" fmla="*/ 208 w 231"/>
                <a:gd name="T9" fmla="*/ 23 h 162"/>
                <a:gd name="T10" fmla="*/ 231 w 231"/>
                <a:gd name="T11" fmla="*/ 0 h 162"/>
                <a:gd name="T12" fmla="*/ 0 w 231"/>
                <a:gd name="T13" fmla="*/ 0 h 162"/>
                <a:gd name="T14" fmla="*/ 0 w 231"/>
                <a:gd name="T15" fmla="*/ 162 h 162"/>
                <a:gd name="T16" fmla="*/ 231 w 231"/>
                <a:gd name="T17" fmla="*/ 162 h 162"/>
                <a:gd name="T18" fmla="*/ 231 w 231"/>
                <a:gd name="T19" fmla="*/ 0 h 162"/>
                <a:gd name="T20" fmla="*/ 231 w 231"/>
                <a:gd name="T21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1" h="162">
                  <a:moveTo>
                    <a:pt x="208" y="23"/>
                  </a:moveTo>
                  <a:lnTo>
                    <a:pt x="208" y="139"/>
                  </a:lnTo>
                  <a:lnTo>
                    <a:pt x="23" y="139"/>
                  </a:lnTo>
                  <a:lnTo>
                    <a:pt x="23" y="23"/>
                  </a:lnTo>
                  <a:lnTo>
                    <a:pt x="208" y="23"/>
                  </a:lnTo>
                  <a:close/>
                  <a:moveTo>
                    <a:pt x="231" y="0"/>
                  </a:moveTo>
                  <a:lnTo>
                    <a:pt x="0" y="0"/>
                  </a:lnTo>
                  <a:lnTo>
                    <a:pt x="0" y="162"/>
                  </a:lnTo>
                  <a:lnTo>
                    <a:pt x="231" y="162"/>
                  </a:lnTo>
                  <a:lnTo>
                    <a:pt x="231" y="0"/>
                  </a:lnTo>
                  <a:lnTo>
                    <a:pt x="23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9604" tIns="44802" rIns="89604" bIns="4480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58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71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112" name="Freeform 17">
              <a:extLst>
                <a:ext uri="{FF2B5EF4-FFF2-40B4-BE49-F238E27FC236}">
                  <a16:creationId xmlns:a16="http://schemas.microsoft.com/office/drawing/2014/main" id="{78F71128-059E-4214-B8B6-A548768CF3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24" y="2160"/>
              <a:ext cx="231" cy="162"/>
            </a:xfrm>
            <a:custGeom>
              <a:avLst/>
              <a:gdLst>
                <a:gd name="T0" fmla="*/ 208 w 231"/>
                <a:gd name="T1" fmla="*/ 23 h 162"/>
                <a:gd name="T2" fmla="*/ 208 w 231"/>
                <a:gd name="T3" fmla="*/ 139 h 162"/>
                <a:gd name="T4" fmla="*/ 23 w 231"/>
                <a:gd name="T5" fmla="*/ 139 h 162"/>
                <a:gd name="T6" fmla="*/ 23 w 231"/>
                <a:gd name="T7" fmla="*/ 23 h 162"/>
                <a:gd name="T8" fmla="*/ 208 w 231"/>
                <a:gd name="T9" fmla="*/ 23 h 162"/>
                <a:gd name="T10" fmla="*/ 231 w 231"/>
                <a:gd name="T11" fmla="*/ 0 h 162"/>
                <a:gd name="T12" fmla="*/ 0 w 231"/>
                <a:gd name="T13" fmla="*/ 0 h 162"/>
                <a:gd name="T14" fmla="*/ 0 w 231"/>
                <a:gd name="T15" fmla="*/ 162 h 162"/>
                <a:gd name="T16" fmla="*/ 231 w 231"/>
                <a:gd name="T17" fmla="*/ 162 h 162"/>
                <a:gd name="T18" fmla="*/ 231 w 231"/>
                <a:gd name="T19" fmla="*/ 0 h 162"/>
                <a:gd name="T20" fmla="*/ 231 w 231"/>
                <a:gd name="T21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1" h="162">
                  <a:moveTo>
                    <a:pt x="208" y="23"/>
                  </a:moveTo>
                  <a:lnTo>
                    <a:pt x="208" y="139"/>
                  </a:lnTo>
                  <a:lnTo>
                    <a:pt x="23" y="139"/>
                  </a:lnTo>
                  <a:lnTo>
                    <a:pt x="23" y="23"/>
                  </a:lnTo>
                  <a:lnTo>
                    <a:pt x="208" y="23"/>
                  </a:lnTo>
                  <a:moveTo>
                    <a:pt x="231" y="0"/>
                  </a:moveTo>
                  <a:lnTo>
                    <a:pt x="0" y="0"/>
                  </a:lnTo>
                  <a:lnTo>
                    <a:pt x="0" y="162"/>
                  </a:lnTo>
                  <a:lnTo>
                    <a:pt x="231" y="162"/>
                  </a:lnTo>
                  <a:lnTo>
                    <a:pt x="231" y="0"/>
                  </a:lnTo>
                  <a:lnTo>
                    <a:pt x="231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9604" tIns="44802" rIns="89604" bIns="4480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958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71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</p:grpSp>
      <p:pic>
        <p:nvPicPr>
          <p:cNvPr id="113" name="Marketing ICON">
            <a:extLst>
              <a:ext uri="{FF2B5EF4-FFF2-40B4-BE49-F238E27FC236}">
                <a16:creationId xmlns:a16="http://schemas.microsoft.com/office/drawing/2014/main" id="{99B24FCE-B61D-4E8D-8861-EC9145F5A12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69608" y="1029792"/>
            <a:ext cx="274549" cy="201335"/>
          </a:xfrm>
          <a:prstGeom prst="rect">
            <a:avLst/>
          </a:prstGeom>
        </p:spPr>
      </p:pic>
      <p:pic>
        <p:nvPicPr>
          <p:cNvPr id="115" name="MSD 365 LOGO">
            <a:extLst>
              <a:ext uri="{FF2B5EF4-FFF2-40B4-BE49-F238E27FC236}">
                <a16:creationId xmlns:a16="http://schemas.microsoft.com/office/drawing/2014/main" id="{B43B8C49-6B9B-4BEB-8D35-47DFBB7501A7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-4" r="88585" b="3033"/>
          <a:stretch/>
        </p:blipFill>
        <p:spPr>
          <a:xfrm>
            <a:off x="4624605" y="2503339"/>
            <a:ext cx="313852" cy="26867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4" name="Microsoft Dynamics 365">
            <a:extLst>
              <a:ext uri="{FF2B5EF4-FFF2-40B4-BE49-F238E27FC236}">
                <a16:creationId xmlns:a16="http://schemas.microsoft.com/office/drawing/2014/main" id="{1B21CE40-AF0C-4D03-8CEB-A1FDF56F785E}"/>
              </a:ext>
            </a:extLst>
          </p:cNvPr>
          <p:cNvSpPr txBox="1"/>
          <p:nvPr/>
        </p:nvSpPr>
        <p:spPr>
          <a:xfrm>
            <a:off x="4877781" y="2505552"/>
            <a:ext cx="2637197" cy="3103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spcBef>
                <a:spcPts val="200"/>
              </a:spcBef>
              <a:defRPr sz="2000" b="1">
                <a:solidFill>
                  <a:srgbClr val="A1664A"/>
                </a:solidFill>
              </a:defRPr>
            </a:lvl1pPr>
          </a:lstStyle>
          <a:p>
            <a:pPr marL="0" marR="0" lvl="0" indent="0" algn="l" defTabSz="913347" rtl="0" eaLnBrk="1" fontAlgn="auto" latinLnBrk="0" hangingPunct="1">
              <a:lnSpc>
                <a:spcPts val="172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3" b="0" i="0" u="none" strike="noStrike" kern="0" cap="none" spc="-29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Microsoft Dynamics 365</a:t>
            </a:r>
          </a:p>
        </p:txBody>
      </p:sp>
    </p:spTree>
    <p:extLst>
      <p:ext uri="{BB962C8B-B14F-4D97-AF65-F5344CB8AC3E}">
        <p14:creationId xmlns:p14="http://schemas.microsoft.com/office/powerpoint/2010/main" val="41700169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3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9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3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6" presetClass="emph" presetSubtype="0" ac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8" dur="500" fill="hold"/>
                                        <p:tgtEl>
                                          <p:spTgt spid="62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500"/>
                            </p:stCondLst>
                            <p:childTnLst>
                              <p:par>
                                <p:cTn id="7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5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5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60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65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  <p:bldP spid="73" grpId="0" animBg="1"/>
      <p:bldP spid="86" grpId="0"/>
      <p:bldP spid="87" grpId="0"/>
      <p:bldP spid="88" grpId="0"/>
      <p:bldP spid="89" grpId="0"/>
      <p:bldP spid="90" grpId="0"/>
      <p:bldP spid="100" grpId="0"/>
      <p:bldP spid="101" grpId="0"/>
      <p:bldP spid="103" grpId="0"/>
      <p:bldP spid="74" grpId="0" animBg="1"/>
      <p:bldP spid="96" grpId="0"/>
      <p:bldP spid="97" grpId="0"/>
      <p:bldP spid="10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F8949-5740-444F-96F7-908105F57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2"/>
            <a:ext cx="10515600" cy="1325563"/>
          </a:xfrm>
        </p:spPr>
        <p:txBody>
          <a:bodyPr/>
          <a:lstStyle/>
          <a:p>
            <a:r>
              <a:rPr lang="en-US" dirty="0"/>
              <a:t>Common Data Service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C234503D-FC0C-4791-918A-79FBD1AA4489}"/>
              </a:ext>
            </a:extLst>
          </p:cNvPr>
          <p:cNvSpPr txBox="1"/>
          <p:nvPr/>
        </p:nvSpPr>
        <p:spPr>
          <a:xfrm>
            <a:off x="563194" y="1455086"/>
            <a:ext cx="11065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>
                <a:hlinkClick r:id="rId3"/>
              </a:rPr>
              <a:t>https://docs.microsoft.com/en-us/dynamics365/unified-operations/talent/corehrentities</a:t>
            </a:r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126D982-CCF2-475B-AA4C-31882473EB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4273" y="2674563"/>
            <a:ext cx="2469579" cy="2864711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94D1A967-49F3-466C-A118-8D938EE89DF2}"/>
              </a:ext>
            </a:extLst>
          </p:cNvPr>
          <p:cNvSpPr txBox="1"/>
          <p:nvPr/>
        </p:nvSpPr>
        <p:spPr>
          <a:xfrm>
            <a:off x="4600355" y="3028890"/>
            <a:ext cx="614247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dirty="0"/>
          </a:p>
          <a:p>
            <a:pPr algn="ctr"/>
            <a:r>
              <a:rPr lang="nb-NO" sz="2800" dirty="0"/>
              <a:t>Not all Core HR </a:t>
            </a:r>
            <a:r>
              <a:rPr lang="nb-NO" sz="2800" dirty="0" err="1"/>
              <a:t>entities</a:t>
            </a:r>
            <a:r>
              <a:rPr lang="nb-NO" sz="2800" dirty="0"/>
              <a:t> </a:t>
            </a:r>
            <a:r>
              <a:rPr lang="nb-NO" sz="2800" dirty="0" err="1"/>
              <a:t>on</a:t>
            </a:r>
            <a:r>
              <a:rPr lang="nb-NO" sz="2800" dirty="0"/>
              <a:t> CDS (</a:t>
            </a:r>
            <a:r>
              <a:rPr lang="nb-NO" sz="2800" dirty="0" err="1"/>
              <a:t>yet</a:t>
            </a:r>
            <a:r>
              <a:rPr lang="nb-NO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7846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7E4A5B-61E4-47DF-B09B-A144095D74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36165"/>
            <a:ext cx="9144000" cy="973797"/>
          </a:xfrm>
        </p:spPr>
        <p:txBody>
          <a:bodyPr/>
          <a:lstStyle/>
          <a:p>
            <a:r>
              <a:rPr lang="en-US" dirty="0"/>
              <a:t>Why extend Talent?</a:t>
            </a:r>
            <a:endParaRPr lang="nb-NO" dirty="0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81C1B131-0901-4C5F-8D44-2D33FF6086E9}"/>
              </a:ext>
            </a:extLst>
          </p:cNvPr>
          <p:cNvSpPr txBox="1"/>
          <p:nvPr/>
        </p:nvSpPr>
        <p:spPr>
          <a:xfrm>
            <a:off x="4919122" y="3732638"/>
            <a:ext cx="2353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Or any other system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50859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3A0A329A-5934-4C3A-938D-CE2D386A4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23149"/>
            <a:ext cx="9144000" cy="1041644"/>
          </a:xfrm>
        </p:spPr>
        <p:txBody>
          <a:bodyPr/>
          <a:lstStyle/>
          <a:p>
            <a:r>
              <a:rPr lang="en-US" dirty="0"/>
              <a:t>No system is perfect!</a:t>
            </a:r>
            <a:endParaRPr lang="nb-NO" dirty="0"/>
          </a:p>
        </p:txBody>
      </p:sp>
      <p:pic>
        <p:nvPicPr>
          <p:cNvPr id="6" name="shocked doctor who">
            <a:hlinkClick r:id="" action="ppaction://media"/>
            <a:extLst>
              <a:ext uri="{FF2B5EF4-FFF2-40B4-BE49-F238E27FC236}">
                <a16:creationId xmlns:a16="http://schemas.microsoft.com/office/drawing/2014/main" id="{1BAC793D-09EF-45ED-9C3E-51AF2F21A14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02913" y="2953353"/>
            <a:ext cx="4386173" cy="277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761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83E7F2-9517-4D28-9E0D-0F9557624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822" y="91352"/>
            <a:ext cx="11174935" cy="1325563"/>
          </a:xfrm>
        </p:spPr>
        <p:txBody>
          <a:bodyPr/>
          <a:lstStyle/>
          <a:p>
            <a:r>
              <a:rPr lang="en-US" dirty="0"/>
              <a:t>Runar Lund – Point Taken COO aka potato</a:t>
            </a:r>
            <a:endParaRPr lang="nb-NO" dirty="0"/>
          </a:p>
        </p:txBody>
      </p:sp>
      <p:pic>
        <p:nvPicPr>
          <p:cNvPr id="5" name="Plassholder for innhold 4" descr="Et bilde som inneholder person, innendørs, vegg, mann&#10;&#10;Automatisk generert beskrivelse">
            <a:extLst>
              <a:ext uri="{FF2B5EF4-FFF2-40B4-BE49-F238E27FC236}">
                <a16:creationId xmlns:a16="http://schemas.microsoft.com/office/drawing/2014/main" id="{A1C0F2B5-C182-4D1B-A455-47F37F5DAF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76"/>
          <a:stretch/>
        </p:blipFill>
        <p:spPr>
          <a:xfrm>
            <a:off x="2321606" y="1416915"/>
            <a:ext cx="7548788" cy="44851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752272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9FCC4C-6497-470A-9461-5A1E21259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779"/>
            <a:ext cx="10515600" cy="1325563"/>
          </a:xfrm>
        </p:spPr>
        <p:txBody>
          <a:bodyPr/>
          <a:lstStyle/>
          <a:p>
            <a:r>
              <a:rPr lang="en-US" dirty="0"/>
              <a:t>What is Forms Pro?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A492CFC-5DBE-4E4B-801A-D647693A39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54BE3D08-E676-4043-9420-6BC48A8EDB98}"/>
              </a:ext>
            </a:extLst>
          </p:cNvPr>
          <p:cNvSpPr/>
          <p:nvPr/>
        </p:nvSpPr>
        <p:spPr>
          <a:xfrm>
            <a:off x="838200" y="1406650"/>
            <a:ext cx="108764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22222"/>
                </a:solidFill>
                <a:latin typeface="arial" panose="020B0604020202020204" pitchFamily="34" charset="0"/>
              </a:rPr>
              <a:t>Forms Pro</a:t>
            </a:r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 is a simple yet comprehensive survey solution that builds on the current survey-creation experience of </a:t>
            </a:r>
            <a:r>
              <a:rPr lang="en-US" b="1" dirty="0">
                <a:solidFill>
                  <a:srgbClr val="222222"/>
                </a:solidFill>
                <a:latin typeface="arial" panose="020B0604020202020204" pitchFamily="34" charset="0"/>
              </a:rPr>
              <a:t>Microsoft Forms</a:t>
            </a:r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 in Office 365. It offers new capabilities that make capturing and analyzing customer and employee feedback simpler than ever</a:t>
            </a:r>
            <a:endParaRPr lang="nb-NO" dirty="0"/>
          </a:p>
        </p:txBody>
      </p:sp>
      <p:pic>
        <p:nvPicPr>
          <p:cNvPr id="6" name="Bilde 5" descr="Et bilde som inneholder skilt, tekst, grønn, utendørs&#10;&#10;Automatisk generert beskrivelse">
            <a:extLst>
              <a:ext uri="{FF2B5EF4-FFF2-40B4-BE49-F238E27FC236}">
                <a16:creationId xmlns:a16="http://schemas.microsoft.com/office/drawing/2014/main" id="{F5A1AC0B-3512-40C8-B607-808B6D033D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678" y="2584989"/>
            <a:ext cx="3330417" cy="33304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C646486D-9F41-4F05-9882-F9893FD3913E}"/>
              </a:ext>
            </a:extLst>
          </p:cNvPr>
          <p:cNvSpPr txBox="1"/>
          <p:nvPr/>
        </p:nvSpPr>
        <p:spPr>
          <a:xfrm>
            <a:off x="6718377" y="4230711"/>
            <a:ext cx="47336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>
                <a:hlinkClick r:id="rId3"/>
              </a:rPr>
              <a:t>https://meganvwalker.com/</a:t>
            </a:r>
            <a:endParaRPr lang="nb-NO" sz="2800" dirty="0"/>
          </a:p>
        </p:txBody>
      </p:sp>
      <p:pic>
        <p:nvPicPr>
          <p:cNvPr id="8" name="Grafikk 7" descr="Krone">
            <a:extLst>
              <a:ext uri="{FF2B5EF4-FFF2-40B4-BE49-F238E27FC236}">
                <a16:creationId xmlns:a16="http://schemas.microsoft.com/office/drawing/2014/main" id="{542D4EB8-B54F-40AD-A499-4EA11F0A4F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27980" y="335957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543936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8AC076-C780-4BC7-A314-B74679591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Forms Pro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D1ACF66-EA2E-463A-BBF9-8146FD965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Recruiting</a:t>
            </a:r>
          </a:p>
          <a:p>
            <a:r>
              <a:rPr lang="nb-NO" dirty="0"/>
              <a:t>Cultural </a:t>
            </a:r>
            <a:r>
              <a:rPr lang="nb-NO" dirty="0" err="1"/>
              <a:t>fit</a:t>
            </a:r>
            <a:r>
              <a:rPr lang="nb-NO" dirty="0"/>
              <a:t> </a:t>
            </a:r>
            <a:r>
              <a:rPr lang="nb-NO" dirty="0" err="1"/>
              <a:t>assessment</a:t>
            </a:r>
            <a:endParaRPr lang="en-US" dirty="0"/>
          </a:p>
          <a:p>
            <a:r>
              <a:rPr lang="en-US" dirty="0"/>
              <a:t>Onboarding quiz</a:t>
            </a:r>
          </a:p>
          <a:p>
            <a:r>
              <a:rPr lang="en-US" dirty="0"/>
              <a:t>Employee of the year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04512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074A80-6B65-4B78-962C-208A953EF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Recruiting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31F8259-E8CA-4CFB-BB77-987FDF860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have simple recruiting needs</a:t>
            </a:r>
          </a:p>
          <a:p>
            <a:r>
              <a:rPr lang="en-US" dirty="0"/>
              <a:t>You don’t do much recruiting</a:t>
            </a:r>
          </a:p>
          <a:p>
            <a:r>
              <a:rPr lang="en-US" dirty="0"/>
              <a:t>Can be embedded or </a:t>
            </a:r>
            <a:r>
              <a:rPr lang="en-US" dirty="0" err="1"/>
              <a:t>iframed</a:t>
            </a:r>
            <a:r>
              <a:rPr lang="en-US" dirty="0"/>
              <a:t> on your website</a:t>
            </a:r>
          </a:p>
        </p:txBody>
      </p:sp>
    </p:spTree>
    <p:extLst>
      <p:ext uri="{BB962C8B-B14F-4D97-AF65-F5344CB8AC3E}">
        <p14:creationId xmlns:p14="http://schemas.microsoft.com/office/powerpoint/2010/main" val="39683986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72BD9AD4-1D72-449E-B203-37906D2BA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790" y="717284"/>
            <a:ext cx="9922420" cy="49719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68302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375FB421-8CDD-4E92-9C65-D76FB8C8D9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072" y="531119"/>
            <a:ext cx="9481855" cy="5562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87157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D39B3AEC-1E43-4531-A1AD-6129BBA707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9801" y="279994"/>
            <a:ext cx="4392397" cy="58509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30698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074A80-6B65-4B78-962C-208A953EF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Cultural fit assessment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31F8259-E8CA-4CFB-BB77-987FDF860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229676"/>
          </a:xfrm>
        </p:spPr>
        <p:txBody>
          <a:bodyPr/>
          <a:lstStyle/>
          <a:p>
            <a:r>
              <a:rPr lang="en-US" dirty="0"/>
              <a:t>Hire the right people for your organization</a:t>
            </a:r>
          </a:p>
          <a:p>
            <a:r>
              <a:rPr lang="en-US" dirty="0"/>
              <a:t>Pre-scan applicants</a:t>
            </a:r>
          </a:p>
        </p:txBody>
      </p:sp>
    </p:spTree>
    <p:extLst>
      <p:ext uri="{BB962C8B-B14F-4D97-AF65-F5344CB8AC3E}">
        <p14:creationId xmlns:p14="http://schemas.microsoft.com/office/powerpoint/2010/main" val="7333786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0FE8E40B-53F8-425A-941C-47E51B490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353" y="1582405"/>
            <a:ext cx="11095293" cy="337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342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BF2270A0-C5A4-4E0A-A4B6-D5BB93CF5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776" y="596824"/>
            <a:ext cx="9546565" cy="51784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59705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074A80-6B65-4B78-962C-208A953EF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Onboarding Quiz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31F8259-E8CA-4CFB-BB77-987FDF860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way to see if they have learned something</a:t>
            </a:r>
          </a:p>
          <a:p>
            <a:r>
              <a:rPr lang="en-US" dirty="0"/>
              <a:t>Have they actually done their onboarding tasks?</a:t>
            </a:r>
          </a:p>
          <a:p>
            <a:r>
              <a:rPr lang="en-US" dirty="0"/>
              <a:t>Is your onboarding valuable?</a:t>
            </a:r>
          </a:p>
        </p:txBody>
      </p:sp>
    </p:spTree>
    <p:extLst>
      <p:ext uri="{BB962C8B-B14F-4D97-AF65-F5344CB8AC3E}">
        <p14:creationId xmlns:p14="http://schemas.microsoft.com/office/powerpoint/2010/main" val="14277103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9B0004DB-6C32-4D32-B43C-0DA12CA74F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8834" y="401206"/>
            <a:ext cx="7634331" cy="55246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65890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e 8">
            <a:extLst>
              <a:ext uri="{FF2B5EF4-FFF2-40B4-BE49-F238E27FC236}">
                <a16:creationId xmlns:a16="http://schemas.microsoft.com/office/drawing/2014/main" id="{747FCC23-E368-4D48-AF3C-30938713D13E}"/>
              </a:ext>
            </a:extLst>
          </p:cNvPr>
          <p:cNvGrpSpPr/>
          <p:nvPr/>
        </p:nvGrpSpPr>
        <p:grpSpPr>
          <a:xfrm>
            <a:off x="784697" y="542070"/>
            <a:ext cx="10946119" cy="5499834"/>
            <a:chOff x="784697" y="542070"/>
            <a:chExt cx="10946119" cy="5499834"/>
          </a:xfrm>
        </p:grpSpPr>
        <p:pic>
          <p:nvPicPr>
            <p:cNvPr id="4" name="Bilde 3">
              <a:extLst>
                <a:ext uri="{FF2B5EF4-FFF2-40B4-BE49-F238E27FC236}">
                  <a16:creationId xmlns:a16="http://schemas.microsoft.com/office/drawing/2014/main" id="{90385C29-2164-4DBA-8A99-3750CD9C2E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84697" y="816095"/>
              <a:ext cx="6294161" cy="522580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5" name="Bilde 4">
              <a:extLst>
                <a:ext uri="{FF2B5EF4-FFF2-40B4-BE49-F238E27FC236}">
                  <a16:creationId xmlns:a16="http://schemas.microsoft.com/office/drawing/2014/main" id="{587CB78F-9A39-4B4E-B8A6-EF8C394E7C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15702" y="542070"/>
              <a:ext cx="6515114" cy="366151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4610661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074A80-6B65-4B78-962C-208A953EF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Employee of the year</a:t>
            </a:r>
            <a:endParaRPr lang="nb-NO" dirty="0"/>
          </a:p>
        </p:txBody>
      </p:sp>
      <p:pic>
        <p:nvPicPr>
          <p:cNvPr id="1026" name="Picture 2" descr="Relatert bilde">
            <a:extLst>
              <a:ext uri="{FF2B5EF4-FFF2-40B4-BE49-F238E27FC236}">
                <a16:creationId xmlns:a16="http://schemas.microsoft.com/office/drawing/2014/main" id="{9C538584-347D-47C7-8B65-030C014D9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804" y="1884676"/>
            <a:ext cx="3809316" cy="3283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C65609EE-4754-4228-B201-2EA401D6F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1848" y="2837433"/>
            <a:ext cx="2775596" cy="137751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Get input</a:t>
            </a:r>
          </a:p>
          <a:p>
            <a:pPr marL="0" indent="0">
              <a:buNone/>
            </a:pPr>
            <a:r>
              <a:rPr lang="en-US" dirty="0"/>
              <a:t>Get answers</a:t>
            </a:r>
          </a:p>
        </p:txBody>
      </p:sp>
    </p:spTree>
    <p:extLst>
      <p:ext uri="{BB962C8B-B14F-4D97-AF65-F5344CB8AC3E}">
        <p14:creationId xmlns:p14="http://schemas.microsoft.com/office/powerpoint/2010/main" val="26395811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5E885987-0D15-42FB-95AA-1BA8249F00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9275" y="717973"/>
            <a:ext cx="7344243" cy="49056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FF18E498-3C5E-4F8D-8DCA-859E2FAF66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482" y="2161263"/>
            <a:ext cx="7100398" cy="2535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93388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FC63CB0A-F161-429C-B1D2-C3897B81CA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2791" y="306625"/>
            <a:ext cx="7706418" cy="57203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953586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AD8CCD86-E9E7-4647-97BC-6FA5F60FB2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9501" y="761088"/>
            <a:ext cx="9652997" cy="51328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202599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A63D2269-10B6-43E2-82AA-8A2E59BFE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0534" y="883569"/>
            <a:ext cx="6930931" cy="50908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287345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9FCC4C-6497-470A-9461-5A1E21259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PowerApps?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A492CFC-5DBE-4E4B-801A-D647693A39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E36EEB2C-8E93-4666-8615-A6B24505DF05}"/>
              </a:ext>
            </a:extLst>
          </p:cNvPr>
          <p:cNvSpPr/>
          <p:nvPr/>
        </p:nvSpPr>
        <p:spPr>
          <a:xfrm>
            <a:off x="838198" y="1614433"/>
            <a:ext cx="108419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22222"/>
                </a:solidFill>
                <a:latin typeface="arial" panose="020B0604020202020204" pitchFamily="34" charset="0"/>
              </a:rPr>
              <a:t>PowerApps</a:t>
            </a:r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 is an initiative by Microsoft that allows developers and nontechnical users to build mobile applications from selectable templates. The objective of </a:t>
            </a:r>
            <a:r>
              <a:rPr lang="en-US" b="1" dirty="0">
                <a:solidFill>
                  <a:srgbClr val="222222"/>
                </a:solidFill>
                <a:latin typeface="arial" panose="020B0604020202020204" pitchFamily="34" charset="0"/>
              </a:rPr>
              <a:t>PowerApps</a:t>
            </a:r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 is to enable business users to build new capabilities via apps, without requiring that they have code expertise.</a:t>
            </a:r>
            <a:endParaRPr lang="nb-NO" dirty="0"/>
          </a:p>
        </p:txBody>
      </p:sp>
      <p:pic>
        <p:nvPicPr>
          <p:cNvPr id="6" name="Bilde 5" descr="Et bilde som inneholder utklipp&#10;&#10;Automatisk generert beskrivelse">
            <a:extLst>
              <a:ext uri="{FF2B5EF4-FFF2-40B4-BE49-F238E27FC236}">
                <a16:creationId xmlns:a16="http://schemas.microsoft.com/office/drawing/2014/main" id="{843FF395-9C25-4CDA-A155-0B043770D3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917" y="3128633"/>
            <a:ext cx="5332166" cy="2666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9911467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C0DA120-1EBD-4053-AD48-427FA7337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PowerApps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0A6D9CC-4F6E-4B7E-8A68-2F675EE19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877786"/>
          </a:xfrm>
        </p:spPr>
        <p:txBody>
          <a:bodyPr/>
          <a:lstStyle/>
          <a:p>
            <a:r>
              <a:rPr lang="en-US" dirty="0"/>
              <a:t>Referral App</a:t>
            </a:r>
          </a:p>
          <a:p>
            <a:r>
              <a:rPr lang="en-US" dirty="0"/>
              <a:t>Interview tool</a:t>
            </a:r>
          </a:p>
          <a:p>
            <a:r>
              <a:rPr lang="en-US" dirty="0"/>
              <a:t>Onboarding App</a:t>
            </a:r>
          </a:p>
          <a:p>
            <a:r>
              <a:rPr lang="en-US" dirty="0"/>
              <a:t>Employee engagement survey</a:t>
            </a:r>
          </a:p>
          <a:p>
            <a:r>
              <a:rPr lang="en-US" dirty="0"/>
              <a:t>Where do I find stuff?</a:t>
            </a:r>
          </a:p>
        </p:txBody>
      </p:sp>
    </p:spTree>
    <p:extLst>
      <p:ext uri="{BB962C8B-B14F-4D97-AF65-F5344CB8AC3E}">
        <p14:creationId xmlns:p14="http://schemas.microsoft.com/office/powerpoint/2010/main" val="2461726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074A80-6B65-4B78-962C-208A953EF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Referral app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31F8259-E8CA-4CFB-BB77-987FDF860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Hiring is expensive</a:t>
            </a:r>
          </a:p>
          <a:p>
            <a:r>
              <a:rPr lang="en-US" dirty="0"/>
              <a:t>Getting referrals are useful</a:t>
            </a:r>
          </a:p>
        </p:txBody>
      </p:sp>
    </p:spTree>
    <p:extLst>
      <p:ext uri="{BB962C8B-B14F-4D97-AF65-F5344CB8AC3E}">
        <p14:creationId xmlns:p14="http://schemas.microsoft.com/office/powerpoint/2010/main" val="3612500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B0450145-7A86-4921-BAA7-BA18D6861D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891"/>
          <a:stretch/>
        </p:blipFill>
        <p:spPr>
          <a:xfrm>
            <a:off x="1095911" y="607775"/>
            <a:ext cx="10000178" cy="52892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38124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5118A43-C736-4F38-A0D8-2F0C5525F3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48"/>
          <a:stretch/>
        </p:blipFill>
        <p:spPr>
          <a:xfrm>
            <a:off x="1502375" y="1061136"/>
            <a:ext cx="9187249" cy="47357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017941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E6745CA-3564-491B-B675-1F8A9A611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Core HR</a:t>
            </a:r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F99190AA-3FEF-4D15-B799-E5DEFD888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2323" y="793940"/>
            <a:ext cx="6688581" cy="51405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F56D62BE-B697-4CE0-9CBE-82ADD1B829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492" y="2498344"/>
            <a:ext cx="3808449" cy="1861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96561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B9B43E7C-53D3-430F-835E-48E7084029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832" y="2350896"/>
            <a:ext cx="2948271" cy="18088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28D56CC7-2850-406C-B0C0-55CAA3C142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2966" y="799416"/>
            <a:ext cx="7798426" cy="51397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581540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074A80-6B65-4B78-962C-208A953EF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Interview tool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31F8259-E8CA-4CFB-BB77-987FDF860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Get feedback from interviewers</a:t>
            </a:r>
          </a:p>
        </p:txBody>
      </p:sp>
    </p:spTree>
    <p:extLst>
      <p:ext uri="{BB962C8B-B14F-4D97-AF65-F5344CB8AC3E}">
        <p14:creationId xmlns:p14="http://schemas.microsoft.com/office/powerpoint/2010/main" val="698121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800BCCA4-72DB-4727-A645-1C529F877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553" y="366856"/>
            <a:ext cx="10222893" cy="5532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56669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AEDC066F-E026-49CA-85E2-337A86152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037" y="312466"/>
            <a:ext cx="7625926" cy="57276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379642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8C2B0F23-7517-49F6-9359-1BF202EB4F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8146" y="315509"/>
            <a:ext cx="7635708" cy="5764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153786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074A80-6B65-4B78-962C-208A953EF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Employee engagement survey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31F8259-E8CA-4CFB-BB77-987FDF860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Feelings about your company</a:t>
            </a:r>
          </a:p>
          <a:p>
            <a:r>
              <a:rPr lang="en-US" dirty="0"/>
              <a:t>How is life?</a:t>
            </a:r>
          </a:p>
          <a:p>
            <a:r>
              <a:rPr lang="en-US" dirty="0"/>
              <a:t>Do you need to change anything?</a:t>
            </a:r>
          </a:p>
          <a:p>
            <a:r>
              <a:rPr lang="en-US" dirty="0"/>
              <a:t>Are people happy?</a:t>
            </a:r>
          </a:p>
        </p:txBody>
      </p:sp>
    </p:spTree>
    <p:extLst>
      <p:ext uri="{BB962C8B-B14F-4D97-AF65-F5344CB8AC3E}">
        <p14:creationId xmlns:p14="http://schemas.microsoft.com/office/powerpoint/2010/main" val="11428567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1DD7461-ADD4-4C39-B6D5-143F3DA65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2301" y="388800"/>
            <a:ext cx="3243640" cy="57272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40C0DFAA-EBDD-46D1-A6A5-DB063051C4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7900" y="391792"/>
            <a:ext cx="3243640" cy="57242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70735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036672B3-C980-46AC-92D6-331F7F2E3E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98" y="335396"/>
            <a:ext cx="3236024" cy="5693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BEEB1B9F-3D2A-4BC3-8884-1A2560AC3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7632" y="335396"/>
            <a:ext cx="3234949" cy="5693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9584EFAB-D76A-4B34-8507-A71456B9E2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9791" y="335396"/>
            <a:ext cx="3249004" cy="5693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58241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2D3933B1-0094-4339-B0AF-A3F67C6305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480" y="334553"/>
            <a:ext cx="3303330" cy="58472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014381D-D8FA-4B08-9D71-3EEBEF948C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5249" y="334553"/>
            <a:ext cx="3297002" cy="58472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A016AE05-7A04-45D8-8DD3-7D9768884B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0691" y="334553"/>
            <a:ext cx="3307714" cy="58472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17046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4DC22D-7E00-4338-AB25-8653CBABC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Onboarding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EBCA1E1-6E06-4035-BCA3-DDF1D24CD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45810"/>
          </a:xfrm>
        </p:spPr>
        <p:txBody>
          <a:bodyPr/>
          <a:lstStyle/>
          <a:p>
            <a:r>
              <a:rPr lang="en-US" dirty="0"/>
              <a:t>Could lower turnover</a:t>
            </a:r>
          </a:p>
          <a:p>
            <a:r>
              <a:rPr lang="en-US" dirty="0"/>
              <a:t>Increase engagement</a:t>
            </a:r>
          </a:p>
          <a:p>
            <a:r>
              <a:rPr lang="en-US" dirty="0"/>
              <a:t>Increase productivity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FBC8211-2D67-4FB8-85C9-11377EB6A5AA}"/>
              </a:ext>
            </a:extLst>
          </p:cNvPr>
          <p:cNvSpPr txBox="1"/>
          <p:nvPr/>
        </p:nvSpPr>
        <p:spPr>
          <a:xfrm>
            <a:off x="153313" y="5486400"/>
            <a:ext cx="1198028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000" dirty="0">
                <a:hlinkClick r:id="rId3"/>
              </a:rPr>
              <a:t>https://www.strayboots.com/blog/why-is-onboarding-so-important/</a:t>
            </a:r>
            <a:endParaRPr lang="nb-NO" sz="3000" dirty="0"/>
          </a:p>
        </p:txBody>
      </p:sp>
    </p:spTree>
    <p:extLst>
      <p:ext uri="{BB962C8B-B14F-4D97-AF65-F5344CB8AC3E}">
        <p14:creationId xmlns:p14="http://schemas.microsoft.com/office/powerpoint/2010/main" val="37828771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86B519FD-9BA5-45C6-9F4F-F4784D4AF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863" y="295674"/>
            <a:ext cx="9926274" cy="56753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C942EB58-C288-4DF6-8BE1-57930BC21148}"/>
              </a:ext>
            </a:extLst>
          </p:cNvPr>
          <p:cNvSpPr/>
          <p:nvPr/>
        </p:nvSpPr>
        <p:spPr>
          <a:xfrm>
            <a:off x="8831893" y="323049"/>
            <a:ext cx="1960212" cy="268297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55213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65FF045F-C305-45FF-A098-6D2FD2F94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68" y="371027"/>
            <a:ext cx="8763064" cy="57436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588183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4641BC10-49D4-4D68-9878-CBB383B441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080" y="657710"/>
            <a:ext cx="9391840" cy="51986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0983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01536DBD-028D-4F67-B355-0D106FBBB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4535" y="701038"/>
            <a:ext cx="9542929" cy="50507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500874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4DC22D-7E00-4338-AB25-8653CBABC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do I find stuff?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EBCA1E1-6E06-4035-BCA3-DDF1D24CD8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the links you need but never remember</a:t>
            </a:r>
          </a:p>
        </p:txBody>
      </p:sp>
    </p:spTree>
    <p:extLst>
      <p:ext uri="{BB962C8B-B14F-4D97-AF65-F5344CB8AC3E}">
        <p14:creationId xmlns:p14="http://schemas.microsoft.com/office/powerpoint/2010/main" val="372499070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FC706D73-4ECE-45E2-9ECD-B7079BB128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0193" y="177576"/>
            <a:ext cx="3371614" cy="6015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9601094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E78505EE-CEB6-47B7-9029-98901D574F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3969" y="452278"/>
            <a:ext cx="6364061" cy="5646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01591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A44A9852-0A67-4A1D-AC8F-D9B7BB7F3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200" y="919877"/>
            <a:ext cx="8439600" cy="4594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5263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9FCC4C-6497-470A-9461-5A1E21259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Flow?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A492CFC-5DBE-4E4B-801A-D647693A39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63EAD36-0807-4828-800A-B83903EA816C}"/>
              </a:ext>
            </a:extLst>
          </p:cNvPr>
          <p:cNvSpPr/>
          <p:nvPr/>
        </p:nvSpPr>
        <p:spPr>
          <a:xfrm>
            <a:off x="838199" y="1804214"/>
            <a:ext cx="110087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22222"/>
                </a:solidFill>
                <a:latin typeface="arial" panose="020B0604020202020204" pitchFamily="34" charset="0"/>
              </a:rPr>
              <a:t>Microsoft Flow</a:t>
            </a:r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 is cloud-based software that allows employees to create and automate workflows and tasks across multiple applications and services without help from developers. Automated workflows are called </a:t>
            </a:r>
            <a:r>
              <a:rPr lang="en-US" b="1" dirty="0">
                <a:solidFill>
                  <a:srgbClr val="222222"/>
                </a:solidFill>
                <a:latin typeface="arial" panose="020B0604020202020204" pitchFamily="34" charset="0"/>
              </a:rPr>
              <a:t>flows</a:t>
            </a:r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. Once a </a:t>
            </a:r>
            <a:r>
              <a:rPr lang="en-US" b="1" dirty="0">
                <a:solidFill>
                  <a:srgbClr val="222222"/>
                </a:solidFill>
                <a:latin typeface="arial" panose="020B0604020202020204" pitchFamily="34" charset="0"/>
              </a:rPr>
              <a:t>flow</a:t>
            </a:r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 is built, it can be managed on the desktop or through an app on a mobile device.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A4515F2-D1C6-488D-9A93-F6F6A94386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8" t="6680" r="20462" b="7987"/>
          <a:stretch/>
        </p:blipFill>
        <p:spPr>
          <a:xfrm>
            <a:off x="4008407" y="3429000"/>
            <a:ext cx="3881887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8998159"/>
      </p:ext>
    </p:extLst>
  </p:cSld>
  <p:clrMapOvr>
    <a:masterClrMapping/>
  </p:clrMapOvr>
  <p:transition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98B598B-6988-4676-A5C6-A3C3D8E79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777810-0B05-487C-B801-FBA197AB4A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3071632"/>
          </a:xfrm>
        </p:spPr>
        <p:txBody>
          <a:bodyPr>
            <a:normAutofit/>
          </a:bodyPr>
          <a:lstStyle/>
          <a:p>
            <a:r>
              <a:rPr lang="en-US" dirty="0"/>
              <a:t>New applicant</a:t>
            </a:r>
          </a:p>
          <a:p>
            <a:r>
              <a:rPr lang="en-US" dirty="0"/>
              <a:t>Out Sick</a:t>
            </a:r>
          </a:p>
          <a:p>
            <a:r>
              <a:rPr lang="en-US" dirty="0"/>
              <a:t>Panic Button</a:t>
            </a:r>
          </a:p>
          <a:p>
            <a:r>
              <a:rPr lang="en-US" dirty="0"/>
              <a:t>Weather app</a:t>
            </a:r>
          </a:p>
          <a:p>
            <a:r>
              <a:rPr lang="en-US" dirty="0"/>
              <a:t>Recruiting</a:t>
            </a:r>
          </a:p>
        </p:txBody>
      </p:sp>
    </p:spTree>
    <p:extLst>
      <p:ext uri="{BB962C8B-B14F-4D97-AF65-F5344CB8AC3E}">
        <p14:creationId xmlns:p14="http://schemas.microsoft.com/office/powerpoint/2010/main" val="270534034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074A80-6B65-4B78-962C-208A953EF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 sick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31F8259-E8CA-4CFB-BB77-987FDF860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Make it easy to report</a:t>
            </a:r>
          </a:p>
          <a:p>
            <a:r>
              <a:rPr lang="en-US" dirty="0"/>
              <a:t>Have an updated calendar</a:t>
            </a:r>
          </a:p>
        </p:txBody>
      </p:sp>
    </p:spTree>
    <p:extLst>
      <p:ext uri="{BB962C8B-B14F-4D97-AF65-F5344CB8AC3E}">
        <p14:creationId xmlns:p14="http://schemas.microsoft.com/office/powerpoint/2010/main" val="216721580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11883D9F-A40C-43B6-A054-B885908AC6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0" b="44950"/>
          <a:stretch/>
        </p:blipFill>
        <p:spPr>
          <a:xfrm>
            <a:off x="3175761" y="786514"/>
            <a:ext cx="4655272" cy="42124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549282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E0358654-81B7-4461-9836-828703D9FC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952" y="881548"/>
            <a:ext cx="10876096" cy="46219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940244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3E989A1E-0187-4BB4-834E-6F3DB623CD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298" y="673481"/>
            <a:ext cx="8191403" cy="5107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806458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22F4D0F4-1871-4D07-AA63-A90BCF1BF6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2801"/>
          <a:stretch/>
        </p:blipFill>
        <p:spPr>
          <a:xfrm>
            <a:off x="838494" y="1395327"/>
            <a:ext cx="4931880" cy="32369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D64B3AF5-38BE-4DB5-8D73-2825863AE2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9115"/>
          <a:stretch/>
        </p:blipFill>
        <p:spPr>
          <a:xfrm>
            <a:off x="6421626" y="1308631"/>
            <a:ext cx="4931880" cy="34896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706096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074A80-6B65-4B78-962C-208A953EF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Panic button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31F8259-E8CA-4CFB-BB77-987FDF860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unsafe situations</a:t>
            </a:r>
          </a:p>
          <a:p>
            <a:r>
              <a:rPr lang="en-US" dirty="0"/>
              <a:t>Matter of life and death</a:t>
            </a:r>
          </a:p>
        </p:txBody>
      </p:sp>
    </p:spTree>
    <p:extLst>
      <p:ext uri="{BB962C8B-B14F-4D97-AF65-F5344CB8AC3E}">
        <p14:creationId xmlns:p14="http://schemas.microsoft.com/office/powerpoint/2010/main" val="198444860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285AC9F1-AE59-4007-A6B6-6A6900A7C0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2"/>
          <a:stretch/>
        </p:blipFill>
        <p:spPr>
          <a:xfrm>
            <a:off x="4527600" y="474887"/>
            <a:ext cx="3233288" cy="55295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331287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27724ACD-C610-487D-9E2C-41557F0E9E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627" y="481840"/>
            <a:ext cx="9266746" cy="5367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4538903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381265AE-13C1-4BFE-8B97-48C57F73D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460" y="569446"/>
            <a:ext cx="9221080" cy="52435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5578256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074A80-6B65-4B78-962C-208A953EF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Weather app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31F8259-E8CA-4CFB-BB77-987FDF860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What’s the weather like?</a:t>
            </a:r>
          </a:p>
        </p:txBody>
      </p:sp>
    </p:spTree>
    <p:extLst>
      <p:ext uri="{BB962C8B-B14F-4D97-AF65-F5344CB8AC3E}">
        <p14:creationId xmlns:p14="http://schemas.microsoft.com/office/powerpoint/2010/main" val="225903128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enhet&#10;&#10;Automatisk generert beskrivelse">
            <a:extLst>
              <a:ext uri="{FF2B5EF4-FFF2-40B4-BE49-F238E27FC236}">
                <a16:creationId xmlns:a16="http://schemas.microsoft.com/office/drawing/2014/main" id="{E88D0D51-0135-4646-8EB0-23ECC029F6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380" y="588035"/>
            <a:ext cx="2930887" cy="5210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Bilde 6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C041CD6C-F90A-487B-8C88-5C8CAF9F45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658" y="588035"/>
            <a:ext cx="2930887" cy="5210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557139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7A4572E0-FA05-4AE8-8B60-31FA01A01B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687" y="1038950"/>
            <a:ext cx="5248313" cy="45720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B6FB611C-ABB7-4217-A5B7-286725C5C5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182" y="434135"/>
            <a:ext cx="5000662" cy="55626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5192210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074A80-6B65-4B78-962C-208A953EF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Recruiting 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31F8259-E8CA-4CFB-BB77-987FDF860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4815" y="3019491"/>
            <a:ext cx="5502370" cy="81901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Magic when MS Form submitted</a:t>
            </a:r>
          </a:p>
        </p:txBody>
      </p:sp>
    </p:spTree>
    <p:extLst>
      <p:ext uri="{BB962C8B-B14F-4D97-AF65-F5344CB8AC3E}">
        <p14:creationId xmlns:p14="http://schemas.microsoft.com/office/powerpoint/2010/main" val="352650574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D39B3AEC-1E43-4531-A1AD-6129BBA707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9801" y="279994"/>
            <a:ext cx="4392397" cy="585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74724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DE387747-136F-465D-B6AB-A80F186D6A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6724" y="1171746"/>
            <a:ext cx="9139339" cy="4878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2DB2A72-62A0-4E59-ABE9-C320F9F10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805" y="265031"/>
            <a:ext cx="5334039" cy="44005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421299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602D0D11-04CC-47D5-A4DE-4A21805521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478" y="129747"/>
            <a:ext cx="4191043" cy="6060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126929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EA6B43-E6B8-47E1-9598-9BEDB5E96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r>
              <a:rPr lang="en-US" dirty="0"/>
              <a:t>This is Runar now!</a:t>
            </a:r>
            <a:endParaRPr lang="nb-NO" dirty="0"/>
          </a:p>
        </p:txBody>
      </p:sp>
      <p:pic>
        <p:nvPicPr>
          <p:cNvPr id="5" name="Plassholder for innhold 4" descr="Et bilde som inneholder person, mann, innendørs, vegg&#10;&#10;Automatisk generert beskrivelse">
            <a:extLst>
              <a:ext uri="{FF2B5EF4-FFF2-40B4-BE49-F238E27FC236}">
                <a16:creationId xmlns:a16="http://schemas.microsoft.com/office/drawing/2014/main" id="{02F6C327-A3AF-437F-B0A1-433FACDABD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36"/>
          <a:stretch/>
        </p:blipFill>
        <p:spPr>
          <a:xfrm>
            <a:off x="2282787" y="1483847"/>
            <a:ext cx="7626425" cy="4355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4767227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1B6774-569F-4E71-BCDA-00450A572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008" y="66330"/>
            <a:ext cx="10515600" cy="1325563"/>
          </a:xfrm>
        </p:spPr>
        <p:txBody>
          <a:bodyPr/>
          <a:lstStyle/>
          <a:p>
            <a:r>
              <a:rPr lang="en-US" dirty="0"/>
              <a:t>Contact information</a:t>
            </a:r>
            <a:endParaRPr lang="nb-NO" dirty="0"/>
          </a:p>
        </p:txBody>
      </p:sp>
      <p:grpSp>
        <p:nvGrpSpPr>
          <p:cNvPr id="31" name="Gruppe 30">
            <a:extLst>
              <a:ext uri="{FF2B5EF4-FFF2-40B4-BE49-F238E27FC236}">
                <a16:creationId xmlns:a16="http://schemas.microsoft.com/office/drawing/2014/main" id="{B2318912-551C-4911-A7DC-6BB5C3760DF3}"/>
              </a:ext>
            </a:extLst>
          </p:cNvPr>
          <p:cNvGrpSpPr/>
          <p:nvPr/>
        </p:nvGrpSpPr>
        <p:grpSpPr>
          <a:xfrm>
            <a:off x="1215120" y="3139992"/>
            <a:ext cx="6433635" cy="477486"/>
            <a:chOff x="1215120" y="1868900"/>
            <a:chExt cx="6433635" cy="477486"/>
          </a:xfrm>
        </p:grpSpPr>
        <p:pic>
          <p:nvPicPr>
            <p:cNvPr id="5" name="Bilde 4" descr="Et bilde som inneholder øks, verktøy&#10;&#10;Automatisk generert beskrivelse">
              <a:extLst>
                <a:ext uri="{FF2B5EF4-FFF2-40B4-BE49-F238E27FC236}">
                  <a16:creationId xmlns:a16="http://schemas.microsoft.com/office/drawing/2014/main" id="{16FB4335-7C26-4696-9A22-4004C7540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>
              <a:off x="1215120" y="1868900"/>
              <a:ext cx="588279" cy="477486"/>
            </a:xfrm>
            <a:prstGeom prst="rect">
              <a:avLst/>
            </a:prstGeom>
          </p:spPr>
        </p:pic>
        <p:sp>
          <p:nvSpPr>
            <p:cNvPr id="25" name="TekstSylinder 24">
              <a:extLst>
                <a:ext uri="{FF2B5EF4-FFF2-40B4-BE49-F238E27FC236}">
                  <a16:creationId xmlns:a16="http://schemas.microsoft.com/office/drawing/2014/main" id="{FBB4FF17-5276-4911-841D-81975A0ACE69}"/>
                </a:ext>
              </a:extLst>
            </p:cNvPr>
            <p:cNvSpPr txBox="1"/>
            <p:nvPr/>
          </p:nvSpPr>
          <p:spPr>
            <a:xfrm>
              <a:off x="2205487" y="1920396"/>
              <a:ext cx="54432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F4543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  <a:hlinkClick r:id="rId4"/>
                </a:rPr>
                <a:t>https://twitter.com/MalinMartnes</a:t>
              </a: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F4543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 - @</a:t>
              </a:r>
              <a:r>
                <a:rPr kumimoji="0" lang="nb-NO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3F4543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MalinMartnes</a:t>
              </a:r>
              <a:endPara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3F4543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grpSp>
        <p:nvGrpSpPr>
          <p:cNvPr id="33" name="Gruppe 32">
            <a:extLst>
              <a:ext uri="{FF2B5EF4-FFF2-40B4-BE49-F238E27FC236}">
                <a16:creationId xmlns:a16="http://schemas.microsoft.com/office/drawing/2014/main" id="{0405E062-0A6C-4DE6-8D2E-EC5790B27EBA}"/>
              </a:ext>
            </a:extLst>
          </p:cNvPr>
          <p:cNvGrpSpPr/>
          <p:nvPr/>
        </p:nvGrpSpPr>
        <p:grpSpPr>
          <a:xfrm>
            <a:off x="1215120" y="3877942"/>
            <a:ext cx="6433635" cy="626429"/>
            <a:chOff x="1215120" y="3741286"/>
            <a:chExt cx="6433635" cy="626429"/>
          </a:xfrm>
        </p:grpSpPr>
        <p:pic>
          <p:nvPicPr>
            <p:cNvPr id="11" name="Bilde 10" descr="Et bilde som inneholder tekst, konvolutt&#10;&#10;Automatisk generert beskrivelse">
              <a:extLst>
                <a:ext uri="{FF2B5EF4-FFF2-40B4-BE49-F238E27FC236}">
                  <a16:creationId xmlns:a16="http://schemas.microsoft.com/office/drawing/2014/main" id="{28DF9434-6289-4695-BEC8-CC3D653357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6"/>
                </a:ext>
              </a:extLst>
            </a:blip>
            <a:stretch>
              <a:fillRect/>
            </a:stretch>
          </p:blipFill>
          <p:spPr>
            <a:xfrm>
              <a:off x="1215120" y="3741286"/>
              <a:ext cx="584360" cy="626429"/>
            </a:xfrm>
            <a:prstGeom prst="rect">
              <a:avLst/>
            </a:prstGeom>
          </p:spPr>
        </p:pic>
        <p:sp>
          <p:nvSpPr>
            <p:cNvPr id="26" name="TekstSylinder 25">
              <a:extLst>
                <a:ext uri="{FF2B5EF4-FFF2-40B4-BE49-F238E27FC236}">
                  <a16:creationId xmlns:a16="http://schemas.microsoft.com/office/drawing/2014/main" id="{178CCF83-F047-43F8-8057-E47AC9F49D35}"/>
                </a:ext>
              </a:extLst>
            </p:cNvPr>
            <p:cNvSpPr txBox="1"/>
            <p:nvPr/>
          </p:nvSpPr>
          <p:spPr>
            <a:xfrm>
              <a:off x="2205487" y="3884758"/>
              <a:ext cx="54432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F4543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  <a:hlinkClick r:id="rId7"/>
                </a:rPr>
                <a:t>Malin_martnes@hotmail.com</a:t>
              </a: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F4543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 / </a:t>
              </a: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F4543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  <a:hlinkClick r:id="rId8"/>
                </a:rPr>
                <a:t>mdm@pointtaken.no</a:t>
              </a:r>
              <a:endPara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3F4543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grpSp>
        <p:nvGrpSpPr>
          <p:cNvPr id="32" name="Gruppe 31">
            <a:extLst>
              <a:ext uri="{FF2B5EF4-FFF2-40B4-BE49-F238E27FC236}">
                <a16:creationId xmlns:a16="http://schemas.microsoft.com/office/drawing/2014/main" id="{BB0BE4ED-4FB8-4C06-9666-2A17E2EA9EBA}"/>
              </a:ext>
            </a:extLst>
          </p:cNvPr>
          <p:cNvGrpSpPr/>
          <p:nvPr/>
        </p:nvGrpSpPr>
        <p:grpSpPr>
          <a:xfrm>
            <a:off x="1215120" y="2292970"/>
            <a:ext cx="6433635" cy="586558"/>
            <a:chOff x="1215120" y="2750557"/>
            <a:chExt cx="6433635" cy="586558"/>
          </a:xfrm>
        </p:grpSpPr>
        <p:pic>
          <p:nvPicPr>
            <p:cNvPr id="8" name="Bilde 7" descr="Et bilde som inneholder utklipp&#10;&#10;Automatisk generert beskrivelse">
              <a:extLst>
                <a:ext uri="{FF2B5EF4-FFF2-40B4-BE49-F238E27FC236}">
                  <a16:creationId xmlns:a16="http://schemas.microsoft.com/office/drawing/2014/main" id="{8E074839-689D-4ADB-825D-714D382D030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0"/>
                </a:ext>
              </a:extLst>
            </a:blip>
            <a:stretch>
              <a:fillRect/>
            </a:stretch>
          </p:blipFill>
          <p:spPr>
            <a:xfrm>
              <a:off x="1215120" y="2750557"/>
              <a:ext cx="586558" cy="586558"/>
            </a:xfrm>
            <a:prstGeom prst="rect">
              <a:avLst/>
            </a:prstGeom>
          </p:spPr>
        </p:pic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3AEDA1F2-FBFE-4905-A71D-0129BFB3E888}"/>
                </a:ext>
              </a:extLst>
            </p:cNvPr>
            <p:cNvSpPr txBox="1"/>
            <p:nvPr/>
          </p:nvSpPr>
          <p:spPr>
            <a:xfrm>
              <a:off x="2205487" y="2902577"/>
              <a:ext cx="54432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F4543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  <a:hlinkClick r:id="rId11"/>
                </a:rPr>
                <a:t>https://www.linkedin.com/in/malinmartnes/</a:t>
              </a:r>
              <a:endPara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3F4543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grpSp>
        <p:nvGrpSpPr>
          <p:cNvPr id="34" name="Gruppe 33">
            <a:extLst>
              <a:ext uri="{FF2B5EF4-FFF2-40B4-BE49-F238E27FC236}">
                <a16:creationId xmlns:a16="http://schemas.microsoft.com/office/drawing/2014/main" id="{F3C9EF1D-7B5A-4A51-8E81-F1BA881827FF}"/>
              </a:ext>
            </a:extLst>
          </p:cNvPr>
          <p:cNvGrpSpPr/>
          <p:nvPr/>
        </p:nvGrpSpPr>
        <p:grpSpPr>
          <a:xfrm>
            <a:off x="1215120" y="4764835"/>
            <a:ext cx="6433635" cy="563591"/>
            <a:chOff x="1215120" y="4771886"/>
            <a:chExt cx="6433635" cy="563591"/>
          </a:xfrm>
        </p:grpSpPr>
        <p:pic>
          <p:nvPicPr>
            <p:cNvPr id="14" name="Bilde 13">
              <a:extLst>
                <a:ext uri="{FF2B5EF4-FFF2-40B4-BE49-F238E27FC236}">
                  <a16:creationId xmlns:a16="http://schemas.microsoft.com/office/drawing/2014/main" id="{34C1C061-CC0D-4DBB-B142-D7087B8926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3"/>
                </a:ext>
              </a:extLst>
            </a:blip>
            <a:stretch>
              <a:fillRect/>
            </a:stretch>
          </p:blipFill>
          <p:spPr>
            <a:xfrm>
              <a:off x="1215120" y="4771886"/>
              <a:ext cx="588279" cy="563591"/>
            </a:xfrm>
            <a:prstGeom prst="rect">
              <a:avLst/>
            </a:prstGeom>
          </p:spPr>
        </p:pic>
        <p:sp>
          <p:nvSpPr>
            <p:cNvPr id="28" name="TekstSylinder 27">
              <a:extLst>
                <a:ext uri="{FF2B5EF4-FFF2-40B4-BE49-F238E27FC236}">
                  <a16:creationId xmlns:a16="http://schemas.microsoft.com/office/drawing/2014/main" id="{1B9381C3-AE6A-4684-AC6C-AE6666A8E8AA}"/>
                </a:ext>
              </a:extLst>
            </p:cNvPr>
            <p:cNvSpPr txBox="1"/>
            <p:nvPr/>
          </p:nvSpPr>
          <p:spPr>
            <a:xfrm>
              <a:off x="2205487" y="4866939"/>
              <a:ext cx="54432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F4543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  <a:hlinkClick r:id="rId14"/>
                </a:rPr>
                <a:t>https://www.meetup.com/Women-in-Dynamics/</a:t>
              </a:r>
              <a:endPara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3F4543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grpSp>
        <p:nvGrpSpPr>
          <p:cNvPr id="35" name="Gruppe 34">
            <a:extLst>
              <a:ext uri="{FF2B5EF4-FFF2-40B4-BE49-F238E27FC236}">
                <a16:creationId xmlns:a16="http://schemas.microsoft.com/office/drawing/2014/main" id="{9FCC4597-6C02-453F-A374-E6FDCCF2C734}"/>
              </a:ext>
            </a:extLst>
          </p:cNvPr>
          <p:cNvGrpSpPr/>
          <p:nvPr/>
        </p:nvGrpSpPr>
        <p:grpSpPr>
          <a:xfrm>
            <a:off x="1215120" y="5588891"/>
            <a:ext cx="6433635" cy="588278"/>
            <a:chOff x="1215120" y="5739647"/>
            <a:chExt cx="6433635" cy="588278"/>
          </a:xfrm>
        </p:grpSpPr>
        <p:pic>
          <p:nvPicPr>
            <p:cNvPr id="24" name="Bilde 23" descr="Et bilde som inneholder utklipp&#10;&#10;Automatisk generert beskrivelse">
              <a:extLst>
                <a:ext uri="{FF2B5EF4-FFF2-40B4-BE49-F238E27FC236}">
                  <a16:creationId xmlns:a16="http://schemas.microsoft.com/office/drawing/2014/main" id="{9F8568B2-D2B6-4C53-8694-4CB5267CD4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5120" y="5739647"/>
              <a:ext cx="588278" cy="588278"/>
            </a:xfrm>
            <a:prstGeom prst="rect">
              <a:avLst/>
            </a:prstGeom>
          </p:spPr>
        </p:pic>
        <p:sp>
          <p:nvSpPr>
            <p:cNvPr id="29" name="TekstSylinder 28">
              <a:extLst>
                <a:ext uri="{FF2B5EF4-FFF2-40B4-BE49-F238E27FC236}">
                  <a16:creationId xmlns:a16="http://schemas.microsoft.com/office/drawing/2014/main" id="{F409A82E-B159-4DF0-98E7-93A3441AF50C}"/>
                </a:ext>
              </a:extLst>
            </p:cNvPr>
            <p:cNvSpPr txBox="1"/>
            <p:nvPr/>
          </p:nvSpPr>
          <p:spPr>
            <a:xfrm>
              <a:off x="2205487" y="5849120"/>
              <a:ext cx="54432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F4543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  <a:hlinkClick r:id="rId16"/>
                </a:rPr>
                <a:t>http://tiny.cc/MalinMVP</a:t>
              </a: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F4543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 </a:t>
              </a:r>
            </a:p>
          </p:txBody>
        </p:sp>
      </p:grpSp>
      <p:grpSp>
        <p:nvGrpSpPr>
          <p:cNvPr id="7" name="Gruppe 6">
            <a:extLst>
              <a:ext uri="{FF2B5EF4-FFF2-40B4-BE49-F238E27FC236}">
                <a16:creationId xmlns:a16="http://schemas.microsoft.com/office/drawing/2014/main" id="{F51A8D42-2F4A-4E3B-82D3-E1223908D8C0}"/>
              </a:ext>
            </a:extLst>
          </p:cNvPr>
          <p:cNvGrpSpPr/>
          <p:nvPr/>
        </p:nvGrpSpPr>
        <p:grpSpPr>
          <a:xfrm>
            <a:off x="1215120" y="1448146"/>
            <a:ext cx="6433635" cy="584360"/>
            <a:chOff x="1215120" y="1398509"/>
            <a:chExt cx="6433635" cy="584360"/>
          </a:xfrm>
        </p:grpSpPr>
        <p:sp>
          <p:nvSpPr>
            <p:cNvPr id="20" name="TekstSylinder 19">
              <a:extLst>
                <a:ext uri="{FF2B5EF4-FFF2-40B4-BE49-F238E27FC236}">
                  <a16:creationId xmlns:a16="http://schemas.microsoft.com/office/drawing/2014/main" id="{0535ED06-41CC-495D-B83D-5BAB7D9223DF}"/>
                </a:ext>
              </a:extLst>
            </p:cNvPr>
            <p:cNvSpPr txBox="1"/>
            <p:nvPr/>
          </p:nvSpPr>
          <p:spPr>
            <a:xfrm>
              <a:off x="2205487" y="1549430"/>
              <a:ext cx="54432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F4543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  <a:hlinkClick r:id="rId17"/>
                </a:rPr>
                <a:t>https://malinsdynamics365fortalent.com/</a:t>
              </a:r>
              <a:endPara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3F4543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pic>
          <p:nvPicPr>
            <p:cNvPr id="4" name="Bilde 3">
              <a:extLst>
                <a:ext uri="{FF2B5EF4-FFF2-40B4-BE49-F238E27FC236}">
                  <a16:creationId xmlns:a16="http://schemas.microsoft.com/office/drawing/2014/main" id="{3F8BB8B6-35CA-4F41-97C0-55BB00BC03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9"/>
                </a:ext>
              </a:extLst>
            </a:blip>
            <a:stretch>
              <a:fillRect/>
            </a:stretch>
          </p:blipFill>
          <p:spPr>
            <a:xfrm>
              <a:off x="1215120" y="1398509"/>
              <a:ext cx="584360" cy="584360"/>
            </a:xfrm>
            <a:prstGeom prst="rect">
              <a:avLst/>
            </a:prstGeom>
          </p:spPr>
        </p:pic>
      </p:grpSp>
      <p:pic>
        <p:nvPicPr>
          <p:cNvPr id="6" name="Bilde 5">
            <a:extLst>
              <a:ext uri="{FF2B5EF4-FFF2-40B4-BE49-F238E27FC236}">
                <a16:creationId xmlns:a16="http://schemas.microsoft.com/office/drawing/2014/main" id="{E0A6B6AB-44CF-4085-96E3-5E76917864D7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1"/>
              </a:ext>
            </a:extLst>
          </a:blip>
          <a:srcRect l="3326" t="18948" r="3414" b="20095"/>
          <a:stretch/>
        </p:blipFill>
        <p:spPr>
          <a:xfrm>
            <a:off x="6848475" y="365126"/>
            <a:ext cx="5206616" cy="2628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21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2DF8576-A6E7-464D-96E6-C4485CB351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Answer the survey please</a:t>
            </a:r>
          </a:p>
        </p:txBody>
      </p:sp>
    </p:spTree>
    <p:extLst>
      <p:ext uri="{BB962C8B-B14F-4D97-AF65-F5344CB8AC3E}">
        <p14:creationId xmlns:p14="http://schemas.microsoft.com/office/powerpoint/2010/main" val="399539463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>
            <a:extLst>
              <a:ext uri="{FF2B5EF4-FFF2-40B4-BE49-F238E27FC236}">
                <a16:creationId xmlns:a16="http://schemas.microsoft.com/office/drawing/2014/main" id="{521F2EEB-B3CB-4411-971D-4D11D7FBB8B7}"/>
              </a:ext>
            </a:extLst>
          </p:cNvPr>
          <p:cNvSpPr/>
          <p:nvPr/>
        </p:nvSpPr>
        <p:spPr>
          <a:xfrm>
            <a:off x="5283586" y="2590002"/>
            <a:ext cx="1624828" cy="16248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E4A9DB2-8CE6-43AE-9598-4BFD888CA4EA}"/>
              </a:ext>
            </a:extLst>
          </p:cNvPr>
          <p:cNvSpPr/>
          <p:nvPr/>
        </p:nvSpPr>
        <p:spPr>
          <a:xfrm>
            <a:off x="7891319" y="2590002"/>
            <a:ext cx="1624828" cy="16248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FB13DAD-F686-4833-AE9E-18C4E9061A97}"/>
              </a:ext>
            </a:extLst>
          </p:cNvPr>
          <p:cNvSpPr/>
          <p:nvPr/>
        </p:nvSpPr>
        <p:spPr>
          <a:xfrm>
            <a:off x="2675853" y="2590002"/>
            <a:ext cx="1624828" cy="16248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3DDCEB0-DC5C-4EA6-9C61-0AA901F0F2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3823" y="5125160"/>
            <a:ext cx="6344354" cy="625516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@D365UG        #D365Focus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69C2A5CA-F774-42C0-8992-E0F8F522DFEF}"/>
              </a:ext>
            </a:extLst>
          </p:cNvPr>
          <p:cNvSpPr txBox="1">
            <a:spLocks/>
          </p:cNvSpPr>
          <p:nvPr/>
        </p:nvSpPr>
        <p:spPr>
          <a:xfrm>
            <a:off x="2923823" y="1020625"/>
            <a:ext cx="6344354" cy="113555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black"/>
                <a:ea typeface="+mj-ea"/>
                <a:cs typeface="+mj-cs"/>
              </a:rPr>
              <a:t>Thank You!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013ECEDF-0B3B-42C0-A8CF-57B2A9742A52}"/>
              </a:ext>
            </a:extLst>
          </p:cNvPr>
          <p:cNvSpPr txBox="1">
            <a:spLocks/>
          </p:cNvSpPr>
          <p:nvPr/>
        </p:nvSpPr>
        <p:spPr>
          <a:xfrm>
            <a:off x="5000977" y="4182938"/>
            <a:ext cx="2190046" cy="62551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j-ea"/>
                <a:cs typeface="+mj-cs"/>
              </a:rPr>
              <a:t>LIKE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D5CE2036-DF67-49A0-8008-72D282F05E1F}"/>
              </a:ext>
            </a:extLst>
          </p:cNvPr>
          <p:cNvSpPr txBox="1">
            <a:spLocks/>
          </p:cNvSpPr>
          <p:nvPr/>
        </p:nvSpPr>
        <p:spPr>
          <a:xfrm>
            <a:off x="2393244" y="4182938"/>
            <a:ext cx="2190046" cy="62551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j-ea"/>
                <a:cs typeface="+mj-cs"/>
              </a:rPr>
              <a:t>FOLLOW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8BF9DBA6-07A0-427B-AE29-9690FA19F6FA}"/>
              </a:ext>
            </a:extLst>
          </p:cNvPr>
          <p:cNvSpPr txBox="1">
            <a:spLocks/>
          </p:cNvSpPr>
          <p:nvPr/>
        </p:nvSpPr>
        <p:spPr>
          <a:xfrm>
            <a:off x="7608710" y="4182938"/>
            <a:ext cx="2190046" cy="62551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j-ea"/>
                <a:cs typeface="+mj-cs"/>
              </a:rPr>
              <a:t>SHARE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4784F6AE-A952-4865-BBDC-EC8E01106A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76239" y="3009405"/>
            <a:ext cx="824056" cy="786023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BBB16F98-92D2-46EC-A1CD-3865218655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39600" y="3066864"/>
            <a:ext cx="912800" cy="7987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4F692A38-55BB-405E-AAD4-92AD0F3D76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40994" y="2960943"/>
            <a:ext cx="925478" cy="925478"/>
          </a:xfrm>
          <a:prstGeom prst="rect">
            <a:avLst/>
          </a:prstGeom>
        </p:spPr>
      </p:pic>
      <p:sp>
        <p:nvSpPr>
          <p:cNvPr id="13" name="Title 3">
            <a:extLst>
              <a:ext uri="{FF2B5EF4-FFF2-40B4-BE49-F238E27FC236}">
                <a16:creationId xmlns:a16="http://schemas.microsoft.com/office/drawing/2014/main" id="{CC603A8D-6F28-4B0E-ADD9-12802D7B8CEA}"/>
              </a:ext>
            </a:extLst>
          </p:cNvPr>
          <p:cNvSpPr txBox="1">
            <a:spLocks/>
          </p:cNvSpPr>
          <p:nvPr/>
        </p:nvSpPr>
        <p:spPr>
          <a:xfrm>
            <a:off x="2914764" y="5837375"/>
            <a:ext cx="6344354" cy="62551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defRPr>
            </a:lvl1pPr>
          </a:lstStyle>
          <a:p>
            <a:pPr algn="ctr"/>
            <a:r>
              <a:rPr lang="en-US" sz="2800" dirty="0"/>
              <a:t>@</a:t>
            </a:r>
            <a:r>
              <a:rPr lang="en-US" sz="2800" dirty="0" err="1"/>
              <a:t>MalinMartnes</a:t>
            </a:r>
            <a:r>
              <a:rPr lang="en-US" sz="2800" dirty="0"/>
              <a:t>        #</a:t>
            </a:r>
            <a:r>
              <a:rPr lang="en-US" sz="2800" dirty="0" err="1"/>
              <a:t>LetstalktTalent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8605515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80B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A64D2D58-1811-41C9-BA80-F7A98E32EA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86287" y="2938462"/>
            <a:ext cx="3019425" cy="98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66955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Foucs - New">
      <a:dk1>
        <a:srgbClr val="3F4543"/>
      </a:dk1>
      <a:lt1>
        <a:srgbClr val="FFFFFF"/>
      </a:lt1>
      <a:dk2>
        <a:srgbClr val="3353FF"/>
      </a:dk2>
      <a:lt2>
        <a:srgbClr val="EAEAEA"/>
      </a:lt2>
      <a:accent1>
        <a:srgbClr val="FE8B00"/>
      </a:accent1>
      <a:accent2>
        <a:srgbClr val="B1B3B3"/>
      </a:accent2>
      <a:accent3>
        <a:srgbClr val="97999B"/>
      </a:accent3>
      <a:accent4>
        <a:srgbClr val="000000"/>
      </a:accent4>
      <a:accent5>
        <a:srgbClr val="97999B"/>
      </a:accent5>
      <a:accent6>
        <a:srgbClr val="53565A"/>
      </a:accent6>
      <a:hlink>
        <a:srgbClr val="53565A"/>
      </a:hlink>
      <a:folHlink>
        <a:srgbClr val="53565A"/>
      </a:folHlink>
    </a:clrScheme>
    <a:fontScheme name="DC - Segoe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Foucs - New">
      <a:dk1>
        <a:srgbClr val="3F4543"/>
      </a:dk1>
      <a:lt1>
        <a:srgbClr val="FFFFFF"/>
      </a:lt1>
      <a:dk2>
        <a:srgbClr val="3353FF"/>
      </a:dk2>
      <a:lt2>
        <a:srgbClr val="EAEAEA"/>
      </a:lt2>
      <a:accent1>
        <a:srgbClr val="FE8B00"/>
      </a:accent1>
      <a:accent2>
        <a:srgbClr val="B1B3B3"/>
      </a:accent2>
      <a:accent3>
        <a:srgbClr val="97999B"/>
      </a:accent3>
      <a:accent4>
        <a:srgbClr val="000000"/>
      </a:accent4>
      <a:accent5>
        <a:srgbClr val="97999B"/>
      </a:accent5>
      <a:accent6>
        <a:srgbClr val="53565A"/>
      </a:accent6>
      <a:hlink>
        <a:srgbClr val="53565A"/>
      </a:hlink>
      <a:folHlink>
        <a:srgbClr val="53565A"/>
      </a:folHlink>
    </a:clrScheme>
    <a:fontScheme name="DC - Segoe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Foucs - New">
      <a:dk1>
        <a:srgbClr val="3F4543"/>
      </a:dk1>
      <a:lt1>
        <a:srgbClr val="FFFFFF"/>
      </a:lt1>
      <a:dk2>
        <a:srgbClr val="3353FF"/>
      </a:dk2>
      <a:lt2>
        <a:srgbClr val="EAEAEA"/>
      </a:lt2>
      <a:accent1>
        <a:srgbClr val="FE8B00"/>
      </a:accent1>
      <a:accent2>
        <a:srgbClr val="B1B3B3"/>
      </a:accent2>
      <a:accent3>
        <a:srgbClr val="97999B"/>
      </a:accent3>
      <a:accent4>
        <a:srgbClr val="000000"/>
      </a:accent4>
      <a:accent5>
        <a:srgbClr val="97999B"/>
      </a:accent5>
      <a:accent6>
        <a:srgbClr val="53565A"/>
      </a:accent6>
      <a:hlink>
        <a:srgbClr val="53565A"/>
      </a:hlink>
      <a:folHlink>
        <a:srgbClr val="53565A"/>
      </a:folHlink>
    </a:clrScheme>
    <a:fontScheme name="DC - Segoe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0A47EA2B4150E4B90D41ED2012346FD" ma:contentTypeVersion="11" ma:contentTypeDescription="Opprett et nytt dokument." ma:contentTypeScope="" ma:versionID="631704342f1f6cfe08732099b6aca5ef">
  <xsd:schema xmlns:xsd="http://www.w3.org/2001/XMLSchema" xmlns:xs="http://www.w3.org/2001/XMLSchema" xmlns:p="http://schemas.microsoft.com/office/2006/metadata/properties" xmlns:ns3="0c543c34-d147-4d91-a53e-ac16cc02745b" xmlns:ns4="8f8180fb-0d07-4472-84e0-fecb8e5aac2b" targetNamespace="http://schemas.microsoft.com/office/2006/metadata/properties" ma:root="true" ma:fieldsID="5228be2d7271077442604d6522acbe4a" ns3:_="" ns4:_="">
    <xsd:import namespace="0c543c34-d147-4d91-a53e-ac16cc02745b"/>
    <xsd:import namespace="8f8180fb-0d07-4472-84e0-fecb8e5aac2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543c34-d147-4d91-a53e-ac16cc02745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8180fb-0d07-4472-84e0-fecb8e5aac2b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Hash for deling av tip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98832BF-2F1F-4630-A1AB-844CDDEE5C35}">
  <ds:schemaRefs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8f8180fb-0d07-4472-84e0-fecb8e5aac2b"/>
    <ds:schemaRef ds:uri="http://www.w3.org/XML/1998/namespace"/>
    <ds:schemaRef ds:uri="http://purl.org/dc/elements/1.1/"/>
    <ds:schemaRef ds:uri="0c543c34-d147-4d91-a53e-ac16cc02745b"/>
    <ds:schemaRef ds:uri="http://schemas.openxmlformats.org/package/2006/metadata/core-properties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2CD597B3-9F0D-4921-AB32-D31A4C93D38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4AD22DB-0FE0-4B78-BD82-6E096138F5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543c34-d147-4d91-a53e-ac16cc02745b"/>
    <ds:schemaRef ds:uri="8f8180fb-0d07-4472-84e0-fecb8e5aac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443</TotalTime>
  <Words>1217</Words>
  <Application>Microsoft Office PowerPoint</Application>
  <PresentationFormat>Widescreen</PresentationFormat>
  <Paragraphs>206</Paragraphs>
  <Slides>74</Slides>
  <Notes>43</Notes>
  <HiddenSlides>0</HiddenSlides>
  <MMClips>1</MMClips>
  <ScaleCrop>false</ScaleCrop>
  <HeadingPairs>
    <vt:vector size="6" baseType="variant">
      <vt:variant>
        <vt:lpstr>Brukte skrifter</vt:lpstr>
      </vt:variant>
      <vt:variant>
        <vt:i4>8</vt:i4>
      </vt:variant>
      <vt:variant>
        <vt:lpstr>Tema</vt:lpstr>
      </vt:variant>
      <vt:variant>
        <vt:i4>3</vt:i4>
      </vt:variant>
      <vt:variant>
        <vt:lpstr>Lysbildetitler</vt:lpstr>
      </vt:variant>
      <vt:variant>
        <vt:i4>74</vt:i4>
      </vt:variant>
    </vt:vector>
  </HeadingPairs>
  <TitlesOfParts>
    <vt:vector size="85" baseType="lpstr">
      <vt:lpstr>arial</vt:lpstr>
      <vt:lpstr>arial</vt:lpstr>
      <vt:lpstr>Calibri</vt:lpstr>
      <vt:lpstr>Segoe UI</vt:lpstr>
      <vt:lpstr>Segoe UI</vt:lpstr>
      <vt:lpstr>segoe ui black</vt:lpstr>
      <vt:lpstr>Segoe UI Semibold</vt:lpstr>
      <vt:lpstr>Segoe UI Semilight</vt:lpstr>
      <vt:lpstr>1_Office Theme</vt:lpstr>
      <vt:lpstr>Office Theme</vt:lpstr>
      <vt:lpstr>2_Office Theme</vt:lpstr>
      <vt:lpstr>PowerPoint-presentasjon</vt:lpstr>
      <vt:lpstr>Extending Talent with  the Power Platform</vt:lpstr>
      <vt:lpstr>About me</vt:lpstr>
      <vt:lpstr>This session</vt:lpstr>
      <vt:lpstr>Go to Menti.com</vt:lpstr>
      <vt:lpstr>PowerPoint-presentasjon</vt:lpstr>
      <vt:lpstr>Common Data Service</vt:lpstr>
      <vt:lpstr>Why extend Talent?</vt:lpstr>
      <vt:lpstr>No system is perfect!</vt:lpstr>
      <vt:lpstr>Runar Lund – Point Taken COO aka potato</vt:lpstr>
      <vt:lpstr>What is Forms Pro?</vt:lpstr>
      <vt:lpstr>Forms Pro</vt:lpstr>
      <vt:lpstr>Recruiting</vt:lpstr>
      <vt:lpstr>PowerPoint-presentasjon</vt:lpstr>
      <vt:lpstr>PowerPoint-presentasjon</vt:lpstr>
      <vt:lpstr>PowerPoint-presentasjon</vt:lpstr>
      <vt:lpstr>Cultural fit assessment</vt:lpstr>
      <vt:lpstr>PowerPoint-presentasjon</vt:lpstr>
      <vt:lpstr>PowerPoint-presentasjon</vt:lpstr>
      <vt:lpstr>Onboarding Quiz</vt:lpstr>
      <vt:lpstr>PowerPoint-presentasjon</vt:lpstr>
      <vt:lpstr>PowerPoint-presentasjon</vt:lpstr>
      <vt:lpstr>Employee of the year</vt:lpstr>
      <vt:lpstr>PowerPoint-presentasjon</vt:lpstr>
      <vt:lpstr>PowerPoint-presentasjon</vt:lpstr>
      <vt:lpstr>PowerPoint-presentasjon</vt:lpstr>
      <vt:lpstr>PowerPoint-presentasjon</vt:lpstr>
      <vt:lpstr>What is PowerApps?</vt:lpstr>
      <vt:lpstr>PowerApps</vt:lpstr>
      <vt:lpstr>Referral app</vt:lpstr>
      <vt:lpstr>PowerPoint-presentasjon</vt:lpstr>
      <vt:lpstr>PowerPoint-presentasjon</vt:lpstr>
      <vt:lpstr>Core HR</vt:lpstr>
      <vt:lpstr>PowerPoint-presentasjon</vt:lpstr>
      <vt:lpstr>Interview tool</vt:lpstr>
      <vt:lpstr>PowerPoint-presentasjon</vt:lpstr>
      <vt:lpstr>PowerPoint-presentasjon</vt:lpstr>
      <vt:lpstr>PowerPoint-presentasjon</vt:lpstr>
      <vt:lpstr>Employee engagement survey</vt:lpstr>
      <vt:lpstr>PowerPoint-presentasjon</vt:lpstr>
      <vt:lpstr>PowerPoint-presentasjon</vt:lpstr>
      <vt:lpstr>PowerPoint-presentasjon</vt:lpstr>
      <vt:lpstr>Onboarding</vt:lpstr>
      <vt:lpstr>PowerPoint-presentasjon</vt:lpstr>
      <vt:lpstr>PowerPoint-presentasjon</vt:lpstr>
      <vt:lpstr>PowerPoint-presentasjon</vt:lpstr>
      <vt:lpstr>PowerPoint-presentasjon</vt:lpstr>
      <vt:lpstr>Where do I find stuff?</vt:lpstr>
      <vt:lpstr>PowerPoint-presentasjon</vt:lpstr>
      <vt:lpstr>PowerPoint-presentasjon</vt:lpstr>
      <vt:lpstr>PowerPoint-presentasjon</vt:lpstr>
      <vt:lpstr>What is Flow?</vt:lpstr>
      <vt:lpstr>Flow</vt:lpstr>
      <vt:lpstr>Out sick</vt:lpstr>
      <vt:lpstr>PowerPoint-presentasjon</vt:lpstr>
      <vt:lpstr>PowerPoint-presentasjon</vt:lpstr>
      <vt:lpstr>PowerPoint-presentasjon</vt:lpstr>
      <vt:lpstr>PowerPoint-presentasjon</vt:lpstr>
      <vt:lpstr>Panic button</vt:lpstr>
      <vt:lpstr>PowerPoint-presentasjon</vt:lpstr>
      <vt:lpstr>PowerPoint-presentasjon</vt:lpstr>
      <vt:lpstr>PowerPoint-presentasjon</vt:lpstr>
      <vt:lpstr>Weather app</vt:lpstr>
      <vt:lpstr>PowerPoint-presentasjon</vt:lpstr>
      <vt:lpstr>PowerPoint-presentasjon</vt:lpstr>
      <vt:lpstr>Recruiting </vt:lpstr>
      <vt:lpstr>PowerPoint-presentasjon</vt:lpstr>
      <vt:lpstr>PowerPoint-presentasjon</vt:lpstr>
      <vt:lpstr>PowerPoint-presentasjon</vt:lpstr>
      <vt:lpstr>This is Runar now!</vt:lpstr>
      <vt:lpstr>Contact information</vt:lpstr>
      <vt:lpstr>Answer the survey please</vt:lpstr>
      <vt:lpstr>@D365UG        #D365Focus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Ty Hagerott</dc:creator>
  <cp:lastModifiedBy>Malin Donoso Martnes</cp:lastModifiedBy>
  <cp:revision>30</cp:revision>
  <dcterms:created xsi:type="dcterms:W3CDTF">2019-05-15T15:06:01Z</dcterms:created>
  <dcterms:modified xsi:type="dcterms:W3CDTF">2019-10-29T10:32:14Z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0x010100A0A47EA2B4150E4B90D41ED2012346FD</vt:lpwstr>
  </property>
</Properties>
</file>